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33" r:id="rId2"/>
    <p:sldId id="334" r:id="rId3"/>
    <p:sldId id="257" r:id="rId4"/>
    <p:sldId id="336" r:id="rId5"/>
    <p:sldId id="337" r:id="rId6"/>
    <p:sldId id="259" r:id="rId7"/>
    <p:sldId id="353" r:id="rId8"/>
    <p:sldId id="385" r:id="rId9"/>
    <p:sldId id="354" r:id="rId10"/>
    <p:sldId id="352" r:id="rId11"/>
    <p:sldId id="386" r:id="rId12"/>
    <p:sldId id="387" r:id="rId13"/>
    <p:sldId id="383" r:id="rId14"/>
    <p:sldId id="388" r:id="rId15"/>
    <p:sldId id="343" r:id="rId16"/>
    <p:sldId id="341" r:id="rId17"/>
    <p:sldId id="342" r:id="rId18"/>
    <p:sldId id="390" r:id="rId19"/>
    <p:sldId id="389" r:id="rId20"/>
    <p:sldId id="366" r:id="rId21"/>
    <p:sldId id="367" r:id="rId22"/>
    <p:sldId id="365" r:id="rId23"/>
    <p:sldId id="368" r:id="rId24"/>
    <p:sldId id="374" r:id="rId25"/>
    <p:sldId id="370" r:id="rId26"/>
    <p:sldId id="371" r:id="rId27"/>
    <p:sldId id="372" r:id="rId28"/>
    <p:sldId id="377" r:id="rId29"/>
    <p:sldId id="376" r:id="rId30"/>
    <p:sldId id="391" r:id="rId31"/>
    <p:sldId id="375" r:id="rId32"/>
    <p:sldId id="329" r:id="rId33"/>
    <p:sldId id="332" r:id="rId34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37"/>
    </p:embeddedFont>
    <p:embeddedFont>
      <p:font typeface="隶书" panose="02010509060101010101" pitchFamily="49" charset="-122"/>
      <p:regular r:id="rId38"/>
    </p:embeddedFont>
    <p:embeddedFont>
      <p:font typeface="Monotype Sorts" panose="02010600030101010101"/>
      <p:regular r:id="rId39"/>
    </p:embeddedFont>
    <p:embeddedFont>
      <p:font typeface="Book Antiqua" panose="02040602050305030304" pitchFamily="18" charset="0"/>
      <p:regular r:id="rId40"/>
      <p:bold r:id="rId41"/>
      <p:italic r:id="rId42"/>
      <p:boldItalic r:id="rId43"/>
    </p:embeddedFont>
  </p:embeddedFontLst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63DE8"/>
    <a:srgbClr val="DADADA"/>
    <a:srgbClr val="E9E9E9"/>
    <a:srgbClr val="D50738"/>
    <a:srgbClr val="F0F0F0"/>
    <a:srgbClr val="B367B3"/>
    <a:srgbClr val="FFFFB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 autoAdjust="0"/>
  </p:normalViewPr>
  <p:slideViewPr>
    <p:cSldViewPr>
      <p:cViewPr>
        <p:scale>
          <a:sx n="46" d="100"/>
          <a:sy n="46" d="100"/>
        </p:scale>
        <p:origin x="131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-9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57600" y="1143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57600" y="1447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57600" y="2057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57600" y="236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57600" y="266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57600" y="297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57600" y="1752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57600" y="838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57600" y="3810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57600" y="4114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57600" y="4724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57600" y="5029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57600" y="5334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57600" y="5638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57600" y="4419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57600" y="3505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57600" y="647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57600" y="678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57600" y="7391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57600" y="7696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57600" y="8001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57600" y="8305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57600" y="7086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57600" y="617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57200" y="381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57200" y="8763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latin typeface="Arial" panose="020B0604020202020204" pitchFamily="34" charset="0"/>
              </a:rPr>
              <a:t>	Statistics, 7/e	</a:t>
            </a:r>
            <a:r>
              <a:rPr lang="en-US" altLang="zh-CN" sz="1000"/>
              <a:t>©</a:t>
            </a:r>
            <a:r>
              <a:rPr lang="en-US" altLang="zh-CN" sz="100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Arial" panose="020B0604020202020204" pitchFamily="34" charset="0"/>
              </a:rPr>
              <a:t>	Chapter 14 	</a:t>
            </a:r>
            <a:r>
              <a:rPr lang="en-US" altLang="zh-CN" sz="1200" b="1">
                <a:latin typeface="Arial" panose="020B0604020202020204" pitchFamily="34" charset="0"/>
              </a:rPr>
              <a:t>Student Lecture Notes</a:t>
            </a:r>
            <a:r>
              <a:rPr lang="en-US" altLang="zh-CN" sz="1200">
                <a:latin typeface="Arial" panose="020B0604020202020204" pitchFamily="34" charset="0"/>
              </a:rPr>
              <a:t>	14-</a:t>
            </a:r>
            <a:fld id="{7795EC8A-2520-4385-B3BE-E694EB502346}" type="slidenum">
              <a:rPr lang="en-US" altLang="zh-CN" sz="1200">
                <a:latin typeface="Arial" panose="020B0604020202020204" pitchFamily="34" charset="0"/>
              </a:rPr>
              <a:pPr/>
              <a:t>‹#›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09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notes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14400" y="3581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14400" y="3886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14400" y="4191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14400" y="4495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14400" y="4800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14400" y="5410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14400" y="5715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14400" y="6019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14400" y="6324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14400" y="6629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14400" y="6934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14400" y="7239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14400" y="7543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14400" y="7848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14400" y="8153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14400" y="8458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52400" y="381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latin typeface="Arial" panose="020B0604020202020204" pitchFamily="34" charset="0"/>
              </a:rPr>
              <a:t>	Statistics, 7/e	</a:t>
            </a:r>
            <a:r>
              <a:rPr lang="en-US" altLang="zh-CN" sz="1000"/>
              <a:t>©</a:t>
            </a:r>
            <a:r>
              <a:rPr lang="en-US" altLang="zh-CN" sz="100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52400" y="8763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Arial" panose="020B0604020202020204" pitchFamily="34" charset="0"/>
              </a:rPr>
              <a:t>	Chapter 14	</a:t>
            </a:r>
            <a:r>
              <a:rPr lang="en-US" altLang="zh-CN" sz="1200" b="1">
                <a:latin typeface="Arial" panose="020B0604020202020204" pitchFamily="34" charset="0"/>
              </a:rPr>
              <a:t>Instructor Notes</a:t>
            </a:r>
            <a:r>
              <a:rPr lang="en-US" altLang="zh-CN" sz="1200">
                <a:latin typeface="Arial" panose="020B0604020202020204" pitchFamily="34" charset="0"/>
              </a:rPr>
              <a:t>	14-</a:t>
            </a:r>
            <a:fld id="{4F2052B7-D065-4C9F-B6E6-E34630E4ED15}" type="slidenum">
              <a:rPr lang="en-US" altLang="zh-CN" sz="1200">
                <a:latin typeface="Arial" panose="020B0604020202020204" pitchFamily="34" charset="0"/>
              </a:rPr>
              <a:pPr/>
              <a:t>‹#›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6281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7687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76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7187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78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8864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672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0446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80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582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05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96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832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48400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792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27472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812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50154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82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6694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82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13974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06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42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7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42047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2344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5655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28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45406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365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13494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488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98968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406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00437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426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28408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447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296300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549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2460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529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72880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508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59562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91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3773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508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41500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1536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276441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597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5344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865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12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59391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208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74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8078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2058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2377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734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173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740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06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9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152400"/>
            <a:ext cx="196215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3405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9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96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51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9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40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40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510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03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85800" y="6172200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t>9 - </a:t>
            </a:r>
            <a:fld id="{01CB11CC-72DA-4415-BC37-4B3B8966ADA6}" type="slidenum">
              <a:rPr lang="en-US" altLang="zh-CN" sz="20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pPr/>
              <a:t>‹#›</a:t>
            </a:fld>
            <a:endParaRPr lang="en-US" altLang="zh-CN" sz="20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</a:endParaRP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5000000000000000000" pitchFamily="2" charset="2"/>
        <a:buChar char="l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8.v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28800" y="228600"/>
            <a:ext cx="7010400" cy="1143000"/>
          </a:xfrm>
        </p:spPr>
        <p:txBody>
          <a:bodyPr anchor="ctr"/>
          <a:lstStyle/>
          <a:p>
            <a:r>
              <a:rPr lang="zh-CN" altLang="en-US" sz="4400">
                <a:latin typeface="Arial" panose="020B0604020202020204" pitchFamily="34" charset="0"/>
              </a:rPr>
              <a:t>第 </a:t>
            </a:r>
            <a:r>
              <a:rPr lang="en-US" altLang="zh-CN" sz="4400">
                <a:latin typeface="Arial" panose="020B0604020202020204" pitchFamily="34" charset="0"/>
              </a:rPr>
              <a:t>9 </a:t>
            </a:r>
            <a:r>
              <a:rPr lang="zh-CN" altLang="en-US" sz="4400">
                <a:latin typeface="Arial" panose="020B0604020202020204" pitchFamily="34" charset="0"/>
              </a:rPr>
              <a:t>章   分类数据分析</a:t>
            </a:r>
          </a:p>
        </p:txBody>
      </p:sp>
      <p:grpSp>
        <p:nvGrpSpPr>
          <p:cNvPr id="161025" name="Group 257"/>
          <p:cNvGrpSpPr>
            <a:grpSpLocks/>
          </p:cNvGrpSpPr>
          <p:nvPr/>
        </p:nvGrpSpPr>
        <p:grpSpPr bwMode="auto">
          <a:xfrm>
            <a:off x="1371600" y="1600200"/>
            <a:ext cx="7593013" cy="4572000"/>
            <a:chOff x="864" y="1008"/>
            <a:chExt cx="4783" cy="2880"/>
          </a:xfrm>
        </p:grpSpPr>
        <p:sp>
          <p:nvSpPr>
            <p:cNvPr id="160922" name="Text Box 154"/>
            <p:cNvSpPr txBox="1">
              <a:spLocks noChangeArrowheads="1"/>
            </p:cNvSpPr>
            <p:nvPr/>
          </p:nvSpPr>
          <p:spPr bwMode="auto">
            <a:xfrm>
              <a:off x="3410" y="3339"/>
              <a:ext cx="2237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160923" name="WordArt 15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grpSp>
          <p:nvGrpSpPr>
            <p:cNvPr id="161023" name="Group 255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160926" name="Group 158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160927" name="Freeform 159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1129 w 1129"/>
                    <a:gd name="T1" fmla="*/ 293 h 954"/>
                    <a:gd name="T2" fmla="*/ 1129 w 1129"/>
                    <a:gd name="T3" fmla="*/ 954 h 954"/>
                    <a:gd name="T4" fmla="*/ 0 w 1129"/>
                    <a:gd name="T5" fmla="*/ 467 h 954"/>
                    <a:gd name="T6" fmla="*/ 0 w 1129"/>
                    <a:gd name="T7" fmla="*/ 0 h 954"/>
                    <a:gd name="T8" fmla="*/ 1129 w 1129"/>
                    <a:gd name="T9" fmla="*/ 293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28" name="Freeform 160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65 h 726"/>
                    <a:gd name="T2" fmla="*/ 0 w 841"/>
                    <a:gd name="T3" fmla="*/ 726 h 726"/>
                    <a:gd name="T4" fmla="*/ 841 w 841"/>
                    <a:gd name="T5" fmla="*/ 563 h 726"/>
                    <a:gd name="T6" fmla="*/ 841 w 841"/>
                    <a:gd name="T7" fmla="*/ 0 h 726"/>
                    <a:gd name="T8" fmla="*/ 0 w 841"/>
                    <a:gd name="T9" fmla="*/ 65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29" name="Freeform 161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1970 w 1970"/>
                    <a:gd name="T1" fmla="*/ 228 h 293"/>
                    <a:gd name="T2" fmla="*/ 1121 w 1970"/>
                    <a:gd name="T3" fmla="*/ 293 h 293"/>
                    <a:gd name="T4" fmla="*/ 0 w 1970"/>
                    <a:gd name="T5" fmla="*/ 0 h 293"/>
                    <a:gd name="T6" fmla="*/ 825 w 1970"/>
                    <a:gd name="T7" fmla="*/ 0 h 293"/>
                    <a:gd name="T8" fmla="*/ 1970 w 1970"/>
                    <a:gd name="T9" fmla="*/ 22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0930" name="Freeform 162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715 w 715"/>
                  <a:gd name="T1" fmla="*/ 155 h 273"/>
                  <a:gd name="T2" fmla="*/ 715 w 715"/>
                  <a:gd name="T3" fmla="*/ 244 h 273"/>
                  <a:gd name="T4" fmla="*/ 382 w 715"/>
                  <a:gd name="T5" fmla="*/ 273 h 273"/>
                  <a:gd name="T6" fmla="*/ 0 w 715"/>
                  <a:gd name="T7" fmla="*/ 175 h 273"/>
                  <a:gd name="T8" fmla="*/ 0 w 715"/>
                  <a:gd name="T9" fmla="*/ 0 h 273"/>
                  <a:gd name="T10" fmla="*/ 715 w 715"/>
                  <a:gd name="T11" fmla="*/ 15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931" name="Freeform 163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785 w 913"/>
                  <a:gd name="T1" fmla="*/ 1333 h 1333"/>
                  <a:gd name="T2" fmla="*/ 913 w 913"/>
                  <a:gd name="T3" fmla="*/ 44 h 1333"/>
                  <a:gd name="T4" fmla="*/ 129 w 913"/>
                  <a:gd name="T5" fmla="*/ 0 h 1333"/>
                  <a:gd name="T6" fmla="*/ 0 w 913"/>
                  <a:gd name="T7" fmla="*/ 1148 h 1333"/>
                  <a:gd name="T8" fmla="*/ 785 w 913"/>
                  <a:gd name="T9" fmla="*/ 133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932" name="Freeform 164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128 w 809"/>
                  <a:gd name="T1" fmla="*/ 0 h 1323"/>
                  <a:gd name="T2" fmla="*/ 809 w 809"/>
                  <a:gd name="T3" fmla="*/ 295 h 1323"/>
                  <a:gd name="T4" fmla="*/ 712 w 809"/>
                  <a:gd name="T5" fmla="*/ 1323 h 1323"/>
                  <a:gd name="T6" fmla="*/ 0 w 809"/>
                  <a:gd name="T7" fmla="*/ 1291 h 1323"/>
                  <a:gd name="T8" fmla="*/ 128 w 809"/>
                  <a:gd name="T9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933" name="Freeform 165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654 w 654"/>
                  <a:gd name="T1" fmla="*/ 45 h 1003"/>
                  <a:gd name="T2" fmla="*/ 561 w 654"/>
                  <a:gd name="T3" fmla="*/ 1003 h 1003"/>
                  <a:gd name="T4" fmla="*/ 0 w 654"/>
                  <a:gd name="T5" fmla="*/ 890 h 1003"/>
                  <a:gd name="T6" fmla="*/ 95 w 654"/>
                  <a:gd name="T7" fmla="*/ 0 h 1003"/>
                  <a:gd name="T8" fmla="*/ 654 w 654"/>
                  <a:gd name="T9" fmla="*/ 45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0934" name="Group 166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160935" name="Freeform 167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643 w 643"/>
                    <a:gd name="T3" fmla="*/ 187 h 621"/>
                    <a:gd name="T4" fmla="*/ 643 w 643"/>
                    <a:gd name="T5" fmla="*/ 621 h 621"/>
                    <a:gd name="T6" fmla="*/ 0 w 643"/>
                    <a:gd name="T7" fmla="*/ 350 h 621"/>
                    <a:gd name="T8" fmla="*/ 0 w 643"/>
                    <a:gd name="T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36" name="Line 168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37" name="Line 169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38" name="Line 170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39" name="Line 171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40" name="Line 172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941" name="Line 173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0942" name="Group 174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160943" name="Group 175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160944" name="Freeform 176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51 w 72"/>
                      <a:gd name="T1" fmla="*/ 0 h 252"/>
                      <a:gd name="T2" fmla="*/ 72 w 72"/>
                      <a:gd name="T3" fmla="*/ 236 h 252"/>
                      <a:gd name="T4" fmla="*/ 21 w 72"/>
                      <a:gd name="T5" fmla="*/ 252 h 252"/>
                      <a:gd name="T6" fmla="*/ 0 w 72"/>
                      <a:gd name="T7" fmla="*/ 12 h 252"/>
                      <a:gd name="T8" fmla="*/ 51 w 72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45" name="Freeform 177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181 w 199"/>
                      <a:gd name="T1" fmla="*/ 8 h 219"/>
                      <a:gd name="T2" fmla="*/ 199 w 199"/>
                      <a:gd name="T3" fmla="*/ 219 h 219"/>
                      <a:gd name="T4" fmla="*/ 0 w 199"/>
                      <a:gd name="T5" fmla="*/ 109 h 219"/>
                      <a:gd name="T6" fmla="*/ 79 w 199"/>
                      <a:gd name="T7" fmla="*/ 77 h 219"/>
                      <a:gd name="T8" fmla="*/ 148 w 199"/>
                      <a:gd name="T9" fmla="*/ 126 h 219"/>
                      <a:gd name="T10" fmla="*/ 127 w 199"/>
                      <a:gd name="T11" fmla="*/ 0 h 219"/>
                      <a:gd name="T12" fmla="*/ 181 w 199"/>
                      <a:gd name="T13" fmla="*/ 8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0946" name="Group 178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160947" name="Freeform 179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1506 w 1506"/>
                      <a:gd name="T1" fmla="*/ 402 h 944"/>
                      <a:gd name="T2" fmla="*/ 785 w 1506"/>
                      <a:gd name="T3" fmla="*/ 944 h 944"/>
                      <a:gd name="T4" fmla="*/ 0 w 1506"/>
                      <a:gd name="T5" fmla="*/ 413 h 944"/>
                      <a:gd name="T6" fmla="*/ 601 w 1506"/>
                      <a:gd name="T7" fmla="*/ 0 h 944"/>
                      <a:gd name="T8" fmla="*/ 1506 w 1506"/>
                      <a:gd name="T9" fmla="*/ 402 h 9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48" name="Freeform 180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727 w 754"/>
                      <a:gd name="T1" fmla="*/ 0 h 666"/>
                      <a:gd name="T2" fmla="*/ 0 w 754"/>
                      <a:gd name="T3" fmla="*/ 552 h 666"/>
                      <a:gd name="T4" fmla="*/ 21 w 754"/>
                      <a:gd name="T5" fmla="*/ 666 h 666"/>
                      <a:gd name="T6" fmla="*/ 754 w 754"/>
                      <a:gd name="T7" fmla="*/ 104 h 666"/>
                      <a:gd name="T8" fmla="*/ 727 w 754"/>
                      <a:gd name="T9" fmla="*/ 0 h 6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49" name="Freeform 181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805 w 805"/>
                      <a:gd name="T1" fmla="*/ 654 h 654"/>
                      <a:gd name="T2" fmla="*/ 781 w 805"/>
                      <a:gd name="T3" fmla="*/ 532 h 654"/>
                      <a:gd name="T4" fmla="*/ 0 w 805"/>
                      <a:gd name="T5" fmla="*/ 0 h 654"/>
                      <a:gd name="T6" fmla="*/ 27 w 805"/>
                      <a:gd name="T7" fmla="*/ 96 h 654"/>
                      <a:gd name="T8" fmla="*/ 805 w 805"/>
                      <a:gd name="T9" fmla="*/ 654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0" name="Freeform 182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604 w 604"/>
                      <a:gd name="T1" fmla="*/ 107 h 415"/>
                      <a:gd name="T2" fmla="*/ 395 w 604"/>
                      <a:gd name="T3" fmla="*/ 0 h 415"/>
                      <a:gd name="T4" fmla="*/ 0 w 604"/>
                      <a:gd name="T5" fmla="*/ 290 h 415"/>
                      <a:gd name="T6" fmla="*/ 200 w 604"/>
                      <a:gd name="T7" fmla="*/ 415 h 415"/>
                      <a:gd name="T8" fmla="*/ 604 w 604"/>
                      <a:gd name="T9" fmla="*/ 107 h 4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1" name="Freeform 183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892 w 892"/>
                      <a:gd name="T1" fmla="*/ 272 h 558"/>
                      <a:gd name="T2" fmla="*/ 503 w 892"/>
                      <a:gd name="T3" fmla="*/ 558 h 558"/>
                      <a:gd name="T4" fmla="*/ 0 w 892"/>
                      <a:gd name="T5" fmla="*/ 239 h 558"/>
                      <a:gd name="T6" fmla="*/ 364 w 892"/>
                      <a:gd name="T7" fmla="*/ 0 h 558"/>
                      <a:gd name="T8" fmla="*/ 892 w 892"/>
                      <a:gd name="T9" fmla="*/ 272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2" name="Freeform 184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780 w 984"/>
                      <a:gd name="T1" fmla="*/ 509 h 509"/>
                      <a:gd name="T2" fmla="*/ 984 w 984"/>
                      <a:gd name="T3" fmla="*/ 369 h 509"/>
                      <a:gd name="T4" fmla="*/ 160 w 984"/>
                      <a:gd name="T5" fmla="*/ 0 h 509"/>
                      <a:gd name="T6" fmla="*/ 0 w 984"/>
                      <a:gd name="T7" fmla="*/ 106 h 509"/>
                      <a:gd name="T8" fmla="*/ 780 w 984"/>
                      <a:gd name="T9" fmla="*/ 509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3" name="Line 18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4" name="Line 1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5" name="Line 1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6" name="Line 1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7" name="Line 1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8" name="Line 1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59" name="Line 19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0" name="Line 1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1" name="Line 1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2" name="Line 1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3" name="Line 1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4" name="Line 1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5" name="Line 1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6" name="Line 1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7" name="Line 1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8" name="Line 2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69" name="Line 2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70" name="Line 2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71" name="Line 2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72" name="Line 2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73" name="Line 2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60974" name="Text Box 206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>
                    <a:solidFill>
                      <a:schemeClr val="bg2"/>
                    </a:solidFill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160975" name="Group 207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160976" name="Group 208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160977" name="Group 209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160978" name="Freeform 210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475 w 683"/>
                        <a:gd name="T1" fmla="*/ 33 h 1075"/>
                        <a:gd name="T2" fmla="*/ 563 w 683"/>
                        <a:gd name="T3" fmla="*/ 76 h 1075"/>
                        <a:gd name="T4" fmla="*/ 596 w 683"/>
                        <a:gd name="T5" fmla="*/ 163 h 1075"/>
                        <a:gd name="T6" fmla="*/ 623 w 683"/>
                        <a:gd name="T7" fmla="*/ 284 h 1075"/>
                        <a:gd name="T8" fmla="*/ 627 w 683"/>
                        <a:gd name="T9" fmla="*/ 335 h 1075"/>
                        <a:gd name="T10" fmla="*/ 623 w 683"/>
                        <a:gd name="T11" fmla="*/ 382 h 1075"/>
                        <a:gd name="T12" fmla="*/ 611 w 683"/>
                        <a:gd name="T13" fmla="*/ 417 h 1075"/>
                        <a:gd name="T14" fmla="*/ 629 w 683"/>
                        <a:gd name="T15" fmla="*/ 482 h 1075"/>
                        <a:gd name="T16" fmla="*/ 652 w 683"/>
                        <a:gd name="T17" fmla="*/ 544 h 1075"/>
                        <a:gd name="T18" fmla="*/ 663 w 683"/>
                        <a:gd name="T19" fmla="*/ 565 h 1075"/>
                        <a:gd name="T20" fmla="*/ 673 w 683"/>
                        <a:gd name="T21" fmla="*/ 581 h 1075"/>
                        <a:gd name="T22" fmla="*/ 680 w 683"/>
                        <a:gd name="T23" fmla="*/ 596 h 1075"/>
                        <a:gd name="T24" fmla="*/ 683 w 683"/>
                        <a:gd name="T25" fmla="*/ 615 h 1075"/>
                        <a:gd name="T26" fmla="*/ 679 w 683"/>
                        <a:gd name="T27" fmla="*/ 633 h 1075"/>
                        <a:gd name="T28" fmla="*/ 670 w 683"/>
                        <a:gd name="T29" fmla="*/ 639 h 1075"/>
                        <a:gd name="T30" fmla="*/ 642 w 683"/>
                        <a:gd name="T31" fmla="*/ 649 h 1075"/>
                        <a:gd name="T32" fmla="*/ 630 w 683"/>
                        <a:gd name="T33" fmla="*/ 658 h 1075"/>
                        <a:gd name="T34" fmla="*/ 626 w 683"/>
                        <a:gd name="T35" fmla="*/ 681 h 1075"/>
                        <a:gd name="T36" fmla="*/ 629 w 683"/>
                        <a:gd name="T37" fmla="*/ 707 h 1075"/>
                        <a:gd name="T38" fmla="*/ 641 w 683"/>
                        <a:gd name="T39" fmla="*/ 748 h 1075"/>
                        <a:gd name="T40" fmla="*/ 635 w 683"/>
                        <a:gd name="T41" fmla="*/ 768 h 1075"/>
                        <a:gd name="T42" fmla="*/ 623 w 683"/>
                        <a:gd name="T43" fmla="*/ 785 h 1075"/>
                        <a:gd name="T44" fmla="*/ 627 w 683"/>
                        <a:gd name="T45" fmla="*/ 800 h 1075"/>
                        <a:gd name="T46" fmla="*/ 629 w 683"/>
                        <a:gd name="T47" fmla="*/ 813 h 1075"/>
                        <a:gd name="T48" fmla="*/ 623 w 683"/>
                        <a:gd name="T49" fmla="*/ 828 h 1075"/>
                        <a:gd name="T50" fmla="*/ 611 w 683"/>
                        <a:gd name="T51" fmla="*/ 836 h 1075"/>
                        <a:gd name="T52" fmla="*/ 603 w 683"/>
                        <a:gd name="T53" fmla="*/ 857 h 1075"/>
                        <a:gd name="T54" fmla="*/ 603 w 683"/>
                        <a:gd name="T55" fmla="*/ 889 h 1075"/>
                        <a:gd name="T56" fmla="*/ 597 w 683"/>
                        <a:gd name="T57" fmla="*/ 909 h 1075"/>
                        <a:gd name="T58" fmla="*/ 586 w 683"/>
                        <a:gd name="T59" fmla="*/ 926 h 1075"/>
                        <a:gd name="T60" fmla="*/ 573 w 683"/>
                        <a:gd name="T61" fmla="*/ 938 h 1075"/>
                        <a:gd name="T62" fmla="*/ 555 w 683"/>
                        <a:gd name="T63" fmla="*/ 945 h 1075"/>
                        <a:gd name="T64" fmla="*/ 534 w 683"/>
                        <a:gd name="T65" fmla="*/ 949 h 1075"/>
                        <a:gd name="T66" fmla="*/ 484 w 683"/>
                        <a:gd name="T67" fmla="*/ 945 h 1075"/>
                        <a:gd name="T68" fmla="*/ 438 w 683"/>
                        <a:gd name="T69" fmla="*/ 938 h 1075"/>
                        <a:gd name="T70" fmla="*/ 371 w 683"/>
                        <a:gd name="T71" fmla="*/ 1075 h 1075"/>
                        <a:gd name="T72" fmla="*/ 90 w 683"/>
                        <a:gd name="T73" fmla="*/ 908 h 1075"/>
                        <a:gd name="T74" fmla="*/ 117 w 683"/>
                        <a:gd name="T75" fmla="*/ 851 h 1075"/>
                        <a:gd name="T76" fmla="*/ 132 w 683"/>
                        <a:gd name="T77" fmla="*/ 798 h 1075"/>
                        <a:gd name="T78" fmla="*/ 132 w 683"/>
                        <a:gd name="T79" fmla="*/ 725 h 1075"/>
                        <a:gd name="T80" fmla="*/ 0 w 683"/>
                        <a:gd name="T81" fmla="*/ 569 h 1075"/>
                        <a:gd name="T82" fmla="*/ 0 w 683"/>
                        <a:gd name="T83" fmla="*/ 200 h 1075"/>
                        <a:gd name="T84" fmla="*/ 69 w 683"/>
                        <a:gd name="T85" fmla="*/ 98 h 1075"/>
                        <a:gd name="T86" fmla="*/ 156 w 683"/>
                        <a:gd name="T87" fmla="*/ 45 h 1075"/>
                        <a:gd name="T88" fmla="*/ 247 w 683"/>
                        <a:gd name="T89" fmla="*/ 0 h 1075"/>
                        <a:gd name="T90" fmla="*/ 367 w 683"/>
                        <a:gd name="T91" fmla="*/ 21 h 1075"/>
                        <a:gd name="T92" fmla="*/ 475 w 683"/>
                        <a:gd name="T93" fmla="*/ 33 h 10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79" name="Freeform 211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23 w 79"/>
                        <a:gd name="T3" fmla="*/ 80 h 168"/>
                        <a:gd name="T4" fmla="*/ 44 w 79"/>
                        <a:gd name="T5" fmla="*/ 121 h 168"/>
                        <a:gd name="T6" fmla="*/ 79 w 79"/>
                        <a:gd name="T7" fmla="*/ 168 h 168"/>
                        <a:gd name="T8" fmla="*/ 32 w 79"/>
                        <a:gd name="T9" fmla="*/ 128 h 168"/>
                        <a:gd name="T10" fmla="*/ 9 w 79"/>
                        <a:gd name="T11" fmla="*/ 80 h 168"/>
                        <a:gd name="T12" fmla="*/ 0 w 79"/>
                        <a:gd name="T13" fmla="*/ 0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980" name="Group 212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160981" name="Freeform 213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76 w 85"/>
                        <a:gd name="T1" fmla="*/ 0 h 67"/>
                        <a:gd name="T2" fmla="*/ 71 w 85"/>
                        <a:gd name="T3" fmla="*/ 8 h 67"/>
                        <a:gd name="T4" fmla="*/ 85 w 85"/>
                        <a:gd name="T5" fmla="*/ 17 h 67"/>
                        <a:gd name="T6" fmla="*/ 66 w 85"/>
                        <a:gd name="T7" fmla="*/ 14 h 67"/>
                        <a:gd name="T8" fmla="*/ 61 w 85"/>
                        <a:gd name="T9" fmla="*/ 36 h 67"/>
                        <a:gd name="T10" fmla="*/ 69 w 85"/>
                        <a:gd name="T11" fmla="*/ 45 h 67"/>
                        <a:gd name="T12" fmla="*/ 62 w 85"/>
                        <a:gd name="T13" fmla="*/ 45 h 67"/>
                        <a:gd name="T14" fmla="*/ 67 w 85"/>
                        <a:gd name="T15" fmla="*/ 67 h 67"/>
                        <a:gd name="T16" fmla="*/ 58 w 85"/>
                        <a:gd name="T17" fmla="*/ 44 h 67"/>
                        <a:gd name="T18" fmla="*/ 41 w 85"/>
                        <a:gd name="T19" fmla="*/ 44 h 67"/>
                        <a:gd name="T20" fmla="*/ 26 w 85"/>
                        <a:gd name="T21" fmla="*/ 36 h 67"/>
                        <a:gd name="T22" fmla="*/ 0 w 85"/>
                        <a:gd name="T23" fmla="*/ 34 h 67"/>
                        <a:gd name="T24" fmla="*/ 26 w 85"/>
                        <a:gd name="T25" fmla="*/ 13 h 67"/>
                        <a:gd name="T26" fmla="*/ 76 w 85"/>
                        <a:gd name="T27" fmla="*/ 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2" name="Freeform 214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147 w 147"/>
                        <a:gd name="T1" fmla="*/ 23 h 45"/>
                        <a:gd name="T2" fmla="*/ 141 w 147"/>
                        <a:gd name="T3" fmla="*/ 41 h 45"/>
                        <a:gd name="T4" fmla="*/ 124 w 147"/>
                        <a:gd name="T5" fmla="*/ 45 h 45"/>
                        <a:gd name="T6" fmla="*/ 102 w 147"/>
                        <a:gd name="T7" fmla="*/ 33 h 45"/>
                        <a:gd name="T8" fmla="*/ 72 w 147"/>
                        <a:gd name="T9" fmla="*/ 23 h 45"/>
                        <a:gd name="T10" fmla="*/ 23 w 147"/>
                        <a:gd name="T11" fmla="*/ 22 h 45"/>
                        <a:gd name="T12" fmla="*/ 0 w 147"/>
                        <a:gd name="T13" fmla="*/ 24 h 45"/>
                        <a:gd name="T14" fmla="*/ 37 w 147"/>
                        <a:gd name="T15" fmla="*/ 11 h 45"/>
                        <a:gd name="T16" fmla="*/ 64 w 147"/>
                        <a:gd name="T17" fmla="*/ 5 h 45"/>
                        <a:gd name="T18" fmla="*/ 60 w 147"/>
                        <a:gd name="T19" fmla="*/ 0 h 45"/>
                        <a:gd name="T20" fmla="*/ 85 w 147"/>
                        <a:gd name="T21" fmla="*/ 8 h 45"/>
                        <a:gd name="T22" fmla="*/ 82 w 147"/>
                        <a:gd name="T23" fmla="*/ 3 h 45"/>
                        <a:gd name="T24" fmla="*/ 103 w 147"/>
                        <a:gd name="T25" fmla="*/ 11 h 45"/>
                        <a:gd name="T26" fmla="*/ 123 w 147"/>
                        <a:gd name="T27" fmla="*/ 11 h 45"/>
                        <a:gd name="T28" fmla="*/ 147 w 147"/>
                        <a:gd name="T29" fmla="*/ 23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3" name="Freeform 215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67 w 67"/>
                        <a:gd name="T1" fmla="*/ 8 h 70"/>
                        <a:gd name="T2" fmla="*/ 56 w 67"/>
                        <a:gd name="T3" fmla="*/ 3 h 70"/>
                        <a:gd name="T4" fmla="*/ 47 w 67"/>
                        <a:gd name="T5" fmla="*/ 0 h 70"/>
                        <a:gd name="T6" fmla="*/ 39 w 67"/>
                        <a:gd name="T7" fmla="*/ 9 h 70"/>
                        <a:gd name="T8" fmla="*/ 28 w 67"/>
                        <a:gd name="T9" fmla="*/ 18 h 70"/>
                        <a:gd name="T10" fmla="*/ 17 w 67"/>
                        <a:gd name="T11" fmla="*/ 26 h 70"/>
                        <a:gd name="T12" fmla="*/ 7 w 67"/>
                        <a:gd name="T13" fmla="*/ 30 h 70"/>
                        <a:gd name="T14" fmla="*/ 5 w 67"/>
                        <a:gd name="T15" fmla="*/ 22 h 70"/>
                        <a:gd name="T16" fmla="*/ 2 w 67"/>
                        <a:gd name="T17" fmla="*/ 39 h 70"/>
                        <a:gd name="T18" fmla="*/ 0 w 67"/>
                        <a:gd name="T19" fmla="*/ 53 h 70"/>
                        <a:gd name="T20" fmla="*/ 0 w 67"/>
                        <a:gd name="T21" fmla="*/ 62 h 70"/>
                        <a:gd name="T22" fmla="*/ 4 w 67"/>
                        <a:gd name="T23" fmla="*/ 70 h 70"/>
                        <a:gd name="T24" fmla="*/ 3 w 67"/>
                        <a:gd name="T25" fmla="*/ 56 h 70"/>
                        <a:gd name="T26" fmla="*/ 8 w 67"/>
                        <a:gd name="T27" fmla="*/ 39 h 70"/>
                        <a:gd name="T28" fmla="*/ 28 w 67"/>
                        <a:gd name="T29" fmla="*/ 32 h 70"/>
                        <a:gd name="T30" fmla="*/ 40 w 67"/>
                        <a:gd name="T31" fmla="*/ 37 h 70"/>
                        <a:gd name="T32" fmla="*/ 51 w 67"/>
                        <a:gd name="T33" fmla="*/ 39 h 70"/>
                        <a:gd name="T34" fmla="*/ 63 w 67"/>
                        <a:gd name="T35" fmla="*/ 23 h 70"/>
                        <a:gd name="T36" fmla="*/ 67 w 67"/>
                        <a:gd name="T37" fmla="*/ 8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4" name="Freeform 216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24 w 24"/>
                        <a:gd name="T1" fmla="*/ 2 h 12"/>
                        <a:gd name="T2" fmla="*/ 10 w 24"/>
                        <a:gd name="T3" fmla="*/ 0 h 12"/>
                        <a:gd name="T4" fmla="*/ 0 w 24"/>
                        <a:gd name="T5" fmla="*/ 4 h 12"/>
                        <a:gd name="T6" fmla="*/ 13 w 24"/>
                        <a:gd name="T7" fmla="*/ 12 h 12"/>
                        <a:gd name="T8" fmla="*/ 24 w 24"/>
                        <a:gd name="T9" fmla="*/ 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5" name="Freeform 217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27 w 27"/>
                        <a:gd name="T1" fmla="*/ 0 h 15"/>
                        <a:gd name="T2" fmla="*/ 13 w 27"/>
                        <a:gd name="T3" fmla="*/ 0 h 15"/>
                        <a:gd name="T4" fmla="*/ 2 w 27"/>
                        <a:gd name="T5" fmla="*/ 5 h 15"/>
                        <a:gd name="T6" fmla="*/ 0 w 27"/>
                        <a:gd name="T7" fmla="*/ 13 h 15"/>
                        <a:gd name="T8" fmla="*/ 6 w 27"/>
                        <a:gd name="T9" fmla="*/ 15 h 15"/>
                        <a:gd name="T10" fmla="*/ 14 w 27"/>
                        <a:gd name="T11" fmla="*/ 11 h 15"/>
                        <a:gd name="T12" fmla="*/ 27 w 27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6" name="Freeform 218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5 w 13"/>
                        <a:gd name="T1" fmla="*/ 0 h 35"/>
                        <a:gd name="T2" fmla="*/ 3 w 13"/>
                        <a:gd name="T3" fmla="*/ 12 h 35"/>
                        <a:gd name="T4" fmla="*/ 7 w 13"/>
                        <a:gd name="T5" fmla="*/ 28 h 35"/>
                        <a:gd name="T6" fmla="*/ 13 w 13"/>
                        <a:gd name="T7" fmla="*/ 35 h 35"/>
                        <a:gd name="T8" fmla="*/ 4 w 13"/>
                        <a:gd name="T9" fmla="*/ 30 h 35"/>
                        <a:gd name="T10" fmla="*/ 0 w 13"/>
                        <a:gd name="T11" fmla="*/ 24 h 35"/>
                        <a:gd name="T12" fmla="*/ 0 w 13"/>
                        <a:gd name="T13" fmla="*/ 16 h 35"/>
                        <a:gd name="T14" fmla="*/ 5 w 1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87" name="Freeform 219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18 w 18"/>
                        <a:gd name="T1" fmla="*/ 0 h 12"/>
                        <a:gd name="T2" fmla="*/ 18 w 18"/>
                        <a:gd name="T3" fmla="*/ 12 h 12"/>
                        <a:gd name="T4" fmla="*/ 11 w 18"/>
                        <a:gd name="T5" fmla="*/ 9 h 12"/>
                        <a:gd name="T6" fmla="*/ 5 w 18"/>
                        <a:gd name="T7" fmla="*/ 8 h 12"/>
                        <a:gd name="T8" fmla="*/ 0 w 18"/>
                        <a:gd name="T9" fmla="*/ 8 h 12"/>
                        <a:gd name="T10" fmla="*/ 6 w 18"/>
                        <a:gd name="T11" fmla="*/ 2 h 12"/>
                        <a:gd name="T12" fmla="*/ 18 w 18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988" name="Group 220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160989" name="Freeform 221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58 w 58"/>
                        <a:gd name="T1" fmla="*/ 33 h 170"/>
                        <a:gd name="T2" fmla="*/ 40 w 58"/>
                        <a:gd name="T3" fmla="*/ 13 h 170"/>
                        <a:gd name="T4" fmla="*/ 19 w 58"/>
                        <a:gd name="T5" fmla="*/ 18 h 170"/>
                        <a:gd name="T6" fmla="*/ 8 w 58"/>
                        <a:gd name="T7" fmla="*/ 45 h 170"/>
                        <a:gd name="T8" fmla="*/ 5 w 58"/>
                        <a:gd name="T9" fmla="*/ 83 h 170"/>
                        <a:gd name="T10" fmla="*/ 8 w 58"/>
                        <a:gd name="T11" fmla="*/ 114 h 170"/>
                        <a:gd name="T12" fmla="*/ 15 w 58"/>
                        <a:gd name="T13" fmla="*/ 139 h 170"/>
                        <a:gd name="T14" fmla="*/ 25 w 58"/>
                        <a:gd name="T15" fmla="*/ 101 h 170"/>
                        <a:gd name="T16" fmla="*/ 34 w 58"/>
                        <a:gd name="T17" fmla="*/ 79 h 170"/>
                        <a:gd name="T18" fmla="*/ 55 w 58"/>
                        <a:gd name="T19" fmla="*/ 66 h 170"/>
                        <a:gd name="T20" fmla="*/ 39 w 58"/>
                        <a:gd name="T21" fmla="*/ 95 h 170"/>
                        <a:gd name="T22" fmla="*/ 23 w 58"/>
                        <a:gd name="T23" fmla="*/ 120 h 170"/>
                        <a:gd name="T24" fmla="*/ 21 w 58"/>
                        <a:gd name="T25" fmla="*/ 146 h 170"/>
                        <a:gd name="T26" fmla="*/ 28 w 58"/>
                        <a:gd name="T27" fmla="*/ 166 h 170"/>
                        <a:gd name="T28" fmla="*/ 38 w 58"/>
                        <a:gd name="T29" fmla="*/ 170 h 170"/>
                        <a:gd name="T30" fmla="*/ 12 w 58"/>
                        <a:gd name="T31" fmla="*/ 163 h 170"/>
                        <a:gd name="T32" fmla="*/ 1 w 58"/>
                        <a:gd name="T33" fmla="*/ 127 h 170"/>
                        <a:gd name="T34" fmla="*/ 0 w 58"/>
                        <a:gd name="T35" fmla="*/ 80 h 170"/>
                        <a:gd name="T36" fmla="*/ 1 w 58"/>
                        <a:gd name="T37" fmla="*/ 37 h 170"/>
                        <a:gd name="T38" fmla="*/ 15 w 58"/>
                        <a:gd name="T39" fmla="*/ 10 h 170"/>
                        <a:gd name="T40" fmla="*/ 33 w 58"/>
                        <a:gd name="T41" fmla="*/ 0 h 170"/>
                        <a:gd name="T42" fmla="*/ 50 w 58"/>
                        <a:gd name="T43" fmla="*/ 6 h 170"/>
                        <a:gd name="T44" fmla="*/ 58 w 58"/>
                        <a:gd name="T45" fmla="*/ 33 h 1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90" name="Freeform 222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95 w 95"/>
                        <a:gd name="T1" fmla="*/ 55 h 228"/>
                        <a:gd name="T2" fmla="*/ 80 w 95"/>
                        <a:gd name="T3" fmla="*/ 19 h 228"/>
                        <a:gd name="T4" fmla="*/ 56 w 95"/>
                        <a:gd name="T5" fmla="*/ 9 h 228"/>
                        <a:gd name="T6" fmla="*/ 25 w 95"/>
                        <a:gd name="T7" fmla="*/ 15 h 228"/>
                        <a:gd name="T8" fmla="*/ 15 w 95"/>
                        <a:gd name="T9" fmla="*/ 36 h 228"/>
                        <a:gd name="T10" fmla="*/ 7 w 95"/>
                        <a:gd name="T11" fmla="*/ 70 h 228"/>
                        <a:gd name="T12" fmla="*/ 7 w 95"/>
                        <a:gd name="T13" fmla="*/ 99 h 228"/>
                        <a:gd name="T14" fmla="*/ 11 w 95"/>
                        <a:gd name="T15" fmla="*/ 118 h 228"/>
                        <a:gd name="T16" fmla="*/ 11 w 95"/>
                        <a:gd name="T17" fmla="*/ 146 h 228"/>
                        <a:gd name="T18" fmla="*/ 16 w 95"/>
                        <a:gd name="T19" fmla="*/ 177 h 228"/>
                        <a:gd name="T20" fmla="*/ 36 w 95"/>
                        <a:gd name="T21" fmla="*/ 210 h 228"/>
                        <a:gd name="T22" fmla="*/ 49 w 95"/>
                        <a:gd name="T23" fmla="*/ 210 h 228"/>
                        <a:gd name="T24" fmla="*/ 66 w 95"/>
                        <a:gd name="T25" fmla="*/ 210 h 228"/>
                        <a:gd name="T26" fmla="*/ 66 w 95"/>
                        <a:gd name="T27" fmla="*/ 215 h 228"/>
                        <a:gd name="T28" fmla="*/ 54 w 95"/>
                        <a:gd name="T29" fmla="*/ 228 h 228"/>
                        <a:gd name="T30" fmla="*/ 39 w 95"/>
                        <a:gd name="T31" fmla="*/ 225 h 228"/>
                        <a:gd name="T32" fmla="*/ 21 w 95"/>
                        <a:gd name="T33" fmla="*/ 214 h 228"/>
                        <a:gd name="T34" fmla="*/ 5 w 95"/>
                        <a:gd name="T35" fmla="*/ 180 h 228"/>
                        <a:gd name="T36" fmla="*/ 4 w 95"/>
                        <a:gd name="T37" fmla="*/ 127 h 228"/>
                        <a:gd name="T38" fmla="*/ 0 w 95"/>
                        <a:gd name="T39" fmla="*/ 92 h 228"/>
                        <a:gd name="T40" fmla="*/ 0 w 95"/>
                        <a:gd name="T41" fmla="*/ 62 h 228"/>
                        <a:gd name="T42" fmla="*/ 9 w 95"/>
                        <a:gd name="T43" fmla="*/ 32 h 228"/>
                        <a:gd name="T44" fmla="*/ 19 w 95"/>
                        <a:gd name="T45" fmla="*/ 9 h 228"/>
                        <a:gd name="T46" fmla="*/ 44 w 95"/>
                        <a:gd name="T47" fmla="*/ 0 h 228"/>
                        <a:gd name="T48" fmla="*/ 80 w 95"/>
                        <a:gd name="T49" fmla="*/ 5 h 228"/>
                        <a:gd name="T50" fmla="*/ 93 w 95"/>
                        <a:gd name="T51" fmla="*/ 19 h 228"/>
                        <a:gd name="T52" fmla="*/ 95 w 95"/>
                        <a:gd name="T53" fmla="*/ 55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60991" name="Freeform 223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263 w 1789"/>
                    <a:gd name="T1" fmla="*/ 0 h 3063"/>
                    <a:gd name="T2" fmla="*/ 535 w 1789"/>
                    <a:gd name="T3" fmla="*/ 323 h 3063"/>
                    <a:gd name="T4" fmla="*/ 625 w 1789"/>
                    <a:gd name="T5" fmla="*/ 559 h 3063"/>
                    <a:gd name="T6" fmla="*/ 780 w 1789"/>
                    <a:gd name="T7" fmla="*/ 923 h 3063"/>
                    <a:gd name="T8" fmla="*/ 813 w 1789"/>
                    <a:gd name="T9" fmla="*/ 1086 h 3063"/>
                    <a:gd name="T10" fmla="*/ 799 w 1789"/>
                    <a:gd name="T11" fmla="*/ 1230 h 3063"/>
                    <a:gd name="T12" fmla="*/ 787 w 1789"/>
                    <a:gd name="T13" fmla="*/ 1364 h 3063"/>
                    <a:gd name="T14" fmla="*/ 1238 w 1789"/>
                    <a:gd name="T15" fmla="*/ 1485 h 3063"/>
                    <a:gd name="T16" fmla="*/ 1371 w 1789"/>
                    <a:gd name="T17" fmla="*/ 1531 h 3063"/>
                    <a:gd name="T18" fmla="*/ 1390 w 1789"/>
                    <a:gd name="T19" fmla="*/ 1663 h 3063"/>
                    <a:gd name="T20" fmla="*/ 1135 w 1789"/>
                    <a:gd name="T21" fmla="*/ 1739 h 3063"/>
                    <a:gd name="T22" fmla="*/ 886 w 1789"/>
                    <a:gd name="T23" fmla="*/ 1760 h 3063"/>
                    <a:gd name="T24" fmla="*/ 798 w 1789"/>
                    <a:gd name="T25" fmla="*/ 1893 h 3063"/>
                    <a:gd name="T26" fmla="*/ 783 w 1789"/>
                    <a:gd name="T27" fmla="*/ 2064 h 3063"/>
                    <a:gd name="T28" fmla="*/ 822 w 1789"/>
                    <a:gd name="T29" fmla="*/ 2128 h 3063"/>
                    <a:gd name="T30" fmla="*/ 930 w 1789"/>
                    <a:gd name="T31" fmla="*/ 2173 h 3063"/>
                    <a:gd name="T32" fmla="*/ 1046 w 1789"/>
                    <a:gd name="T33" fmla="*/ 2248 h 3063"/>
                    <a:gd name="T34" fmla="*/ 1534 w 1789"/>
                    <a:gd name="T35" fmla="*/ 2482 h 3063"/>
                    <a:gd name="T36" fmla="*/ 1664 w 1789"/>
                    <a:gd name="T37" fmla="*/ 2632 h 3063"/>
                    <a:gd name="T38" fmla="*/ 1789 w 1789"/>
                    <a:gd name="T39" fmla="*/ 3063 h 3063"/>
                    <a:gd name="T40" fmla="*/ 895 w 1789"/>
                    <a:gd name="T41" fmla="*/ 2980 h 3063"/>
                    <a:gd name="T42" fmla="*/ 387 w 1789"/>
                    <a:gd name="T43" fmla="*/ 2974 h 3063"/>
                    <a:gd name="T44" fmla="*/ 152 w 1789"/>
                    <a:gd name="T45" fmla="*/ 2937 h 3063"/>
                    <a:gd name="T46" fmla="*/ 45 w 1789"/>
                    <a:gd name="T47" fmla="*/ 2823 h 3063"/>
                    <a:gd name="T48" fmla="*/ 12 w 1789"/>
                    <a:gd name="T49" fmla="*/ 2637 h 3063"/>
                    <a:gd name="T50" fmla="*/ 67 w 1789"/>
                    <a:gd name="T51" fmla="*/ 2330 h 3063"/>
                    <a:gd name="T52" fmla="*/ 131 w 1789"/>
                    <a:gd name="T53" fmla="*/ 2060 h 3063"/>
                    <a:gd name="T54" fmla="*/ 119 w 1789"/>
                    <a:gd name="T55" fmla="*/ 1853 h 3063"/>
                    <a:gd name="T56" fmla="*/ 126 w 1789"/>
                    <a:gd name="T57" fmla="*/ 1648 h 3063"/>
                    <a:gd name="T58" fmla="*/ 24 w 1789"/>
                    <a:gd name="T59" fmla="*/ 1184 h 3063"/>
                    <a:gd name="T60" fmla="*/ 0 w 1789"/>
                    <a:gd name="T61" fmla="*/ 740 h 3063"/>
                    <a:gd name="T62" fmla="*/ 39 w 1789"/>
                    <a:gd name="T63" fmla="*/ 505 h 3063"/>
                    <a:gd name="T64" fmla="*/ 110 w 1789"/>
                    <a:gd name="T65" fmla="*/ 289 h 3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60992" name="Group 224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160993" name="Freeform 225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224 h 378"/>
                      <a:gd name="T2" fmla="*/ 66 w 535"/>
                      <a:gd name="T3" fmla="*/ 207 h 378"/>
                      <a:gd name="T4" fmla="*/ 90 w 535"/>
                      <a:gd name="T5" fmla="*/ 201 h 378"/>
                      <a:gd name="T6" fmla="*/ 104 w 535"/>
                      <a:gd name="T7" fmla="*/ 185 h 378"/>
                      <a:gd name="T8" fmla="*/ 121 w 535"/>
                      <a:gd name="T9" fmla="*/ 161 h 378"/>
                      <a:gd name="T10" fmla="*/ 153 w 535"/>
                      <a:gd name="T11" fmla="*/ 127 h 378"/>
                      <a:gd name="T12" fmla="*/ 211 w 535"/>
                      <a:gd name="T13" fmla="*/ 71 h 378"/>
                      <a:gd name="T14" fmla="*/ 221 w 535"/>
                      <a:gd name="T15" fmla="*/ 51 h 378"/>
                      <a:gd name="T16" fmla="*/ 237 w 535"/>
                      <a:gd name="T17" fmla="*/ 34 h 378"/>
                      <a:gd name="T18" fmla="*/ 269 w 535"/>
                      <a:gd name="T19" fmla="*/ 29 h 378"/>
                      <a:gd name="T20" fmla="*/ 361 w 535"/>
                      <a:gd name="T21" fmla="*/ 9 h 378"/>
                      <a:gd name="T22" fmla="*/ 388 w 535"/>
                      <a:gd name="T23" fmla="*/ 0 h 378"/>
                      <a:gd name="T24" fmla="*/ 410 w 535"/>
                      <a:gd name="T25" fmla="*/ 13 h 378"/>
                      <a:gd name="T26" fmla="*/ 422 w 535"/>
                      <a:gd name="T27" fmla="*/ 24 h 378"/>
                      <a:gd name="T28" fmla="*/ 454 w 535"/>
                      <a:gd name="T29" fmla="*/ 41 h 378"/>
                      <a:gd name="T30" fmla="*/ 472 w 535"/>
                      <a:gd name="T31" fmla="*/ 49 h 378"/>
                      <a:gd name="T32" fmla="*/ 489 w 535"/>
                      <a:gd name="T33" fmla="*/ 56 h 378"/>
                      <a:gd name="T34" fmla="*/ 498 w 535"/>
                      <a:gd name="T35" fmla="*/ 67 h 378"/>
                      <a:gd name="T36" fmla="*/ 509 w 535"/>
                      <a:gd name="T37" fmla="*/ 90 h 378"/>
                      <a:gd name="T38" fmla="*/ 520 w 535"/>
                      <a:gd name="T39" fmla="*/ 105 h 378"/>
                      <a:gd name="T40" fmla="*/ 523 w 535"/>
                      <a:gd name="T41" fmla="*/ 121 h 378"/>
                      <a:gd name="T42" fmla="*/ 526 w 535"/>
                      <a:gd name="T43" fmla="*/ 129 h 378"/>
                      <a:gd name="T44" fmla="*/ 535 w 535"/>
                      <a:gd name="T45" fmla="*/ 146 h 378"/>
                      <a:gd name="T46" fmla="*/ 526 w 535"/>
                      <a:gd name="T47" fmla="*/ 158 h 378"/>
                      <a:gd name="T48" fmla="*/ 517 w 535"/>
                      <a:gd name="T49" fmla="*/ 163 h 378"/>
                      <a:gd name="T50" fmla="*/ 500 w 535"/>
                      <a:gd name="T51" fmla="*/ 161 h 378"/>
                      <a:gd name="T52" fmla="*/ 485 w 535"/>
                      <a:gd name="T53" fmla="*/ 154 h 378"/>
                      <a:gd name="T54" fmla="*/ 471 w 535"/>
                      <a:gd name="T55" fmla="*/ 144 h 378"/>
                      <a:gd name="T56" fmla="*/ 457 w 535"/>
                      <a:gd name="T57" fmla="*/ 144 h 378"/>
                      <a:gd name="T58" fmla="*/ 441 w 535"/>
                      <a:gd name="T59" fmla="*/ 139 h 378"/>
                      <a:gd name="T60" fmla="*/ 424 w 535"/>
                      <a:gd name="T61" fmla="*/ 132 h 378"/>
                      <a:gd name="T62" fmla="*/ 401 w 535"/>
                      <a:gd name="T63" fmla="*/ 138 h 378"/>
                      <a:gd name="T64" fmla="*/ 383 w 535"/>
                      <a:gd name="T65" fmla="*/ 146 h 378"/>
                      <a:gd name="T66" fmla="*/ 424 w 535"/>
                      <a:gd name="T67" fmla="*/ 158 h 378"/>
                      <a:gd name="T68" fmla="*/ 453 w 535"/>
                      <a:gd name="T69" fmla="*/ 169 h 378"/>
                      <a:gd name="T70" fmla="*/ 488 w 535"/>
                      <a:gd name="T71" fmla="*/ 185 h 378"/>
                      <a:gd name="T72" fmla="*/ 497 w 535"/>
                      <a:gd name="T73" fmla="*/ 196 h 378"/>
                      <a:gd name="T74" fmla="*/ 499 w 535"/>
                      <a:gd name="T75" fmla="*/ 208 h 378"/>
                      <a:gd name="T76" fmla="*/ 492 w 535"/>
                      <a:gd name="T77" fmla="*/ 215 h 378"/>
                      <a:gd name="T78" fmla="*/ 481 w 535"/>
                      <a:gd name="T79" fmla="*/ 223 h 378"/>
                      <a:gd name="T80" fmla="*/ 467 w 535"/>
                      <a:gd name="T81" fmla="*/ 222 h 378"/>
                      <a:gd name="T82" fmla="*/ 420 w 535"/>
                      <a:gd name="T83" fmla="*/ 207 h 378"/>
                      <a:gd name="T84" fmla="*/ 376 w 535"/>
                      <a:gd name="T85" fmla="*/ 204 h 378"/>
                      <a:gd name="T86" fmla="*/ 344 w 535"/>
                      <a:gd name="T87" fmla="*/ 207 h 378"/>
                      <a:gd name="T88" fmla="*/ 325 w 535"/>
                      <a:gd name="T89" fmla="*/ 222 h 378"/>
                      <a:gd name="T90" fmla="*/ 304 w 535"/>
                      <a:gd name="T91" fmla="*/ 241 h 378"/>
                      <a:gd name="T92" fmla="*/ 287 w 535"/>
                      <a:gd name="T93" fmla="*/ 265 h 378"/>
                      <a:gd name="T94" fmla="*/ 271 w 535"/>
                      <a:gd name="T95" fmla="*/ 295 h 378"/>
                      <a:gd name="T96" fmla="*/ 251 w 535"/>
                      <a:gd name="T97" fmla="*/ 318 h 378"/>
                      <a:gd name="T98" fmla="*/ 229 w 535"/>
                      <a:gd name="T99" fmla="*/ 330 h 378"/>
                      <a:gd name="T100" fmla="*/ 205 w 535"/>
                      <a:gd name="T101" fmla="*/ 334 h 378"/>
                      <a:gd name="T102" fmla="*/ 180 w 535"/>
                      <a:gd name="T103" fmla="*/ 336 h 378"/>
                      <a:gd name="T104" fmla="*/ 148 w 535"/>
                      <a:gd name="T105" fmla="*/ 338 h 378"/>
                      <a:gd name="T106" fmla="*/ 114 w 535"/>
                      <a:gd name="T107" fmla="*/ 342 h 378"/>
                      <a:gd name="T108" fmla="*/ 87 w 535"/>
                      <a:gd name="T109" fmla="*/ 359 h 378"/>
                      <a:gd name="T110" fmla="*/ 0 w 535"/>
                      <a:gd name="T111" fmla="*/ 378 h 378"/>
                      <a:gd name="T112" fmla="*/ 0 w 535"/>
                      <a:gd name="T113" fmla="*/ 224 h 3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4" name="Freeform 226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170 w 170"/>
                      <a:gd name="T1" fmla="*/ 45 h 45"/>
                      <a:gd name="T2" fmla="*/ 141 w 170"/>
                      <a:gd name="T3" fmla="*/ 30 h 45"/>
                      <a:gd name="T4" fmla="*/ 118 w 170"/>
                      <a:gd name="T5" fmla="*/ 25 h 45"/>
                      <a:gd name="T6" fmla="*/ 88 w 170"/>
                      <a:gd name="T7" fmla="*/ 15 h 45"/>
                      <a:gd name="T8" fmla="*/ 64 w 170"/>
                      <a:gd name="T9" fmla="*/ 8 h 45"/>
                      <a:gd name="T10" fmla="*/ 27 w 170"/>
                      <a:gd name="T11" fmla="*/ 14 h 45"/>
                      <a:gd name="T12" fmla="*/ 0 w 170"/>
                      <a:gd name="T13" fmla="*/ 15 h 45"/>
                      <a:gd name="T14" fmla="*/ 39 w 170"/>
                      <a:gd name="T15" fmla="*/ 7 h 45"/>
                      <a:gd name="T16" fmla="*/ 74 w 170"/>
                      <a:gd name="T17" fmla="*/ 0 h 45"/>
                      <a:gd name="T18" fmla="*/ 117 w 170"/>
                      <a:gd name="T19" fmla="*/ 21 h 45"/>
                      <a:gd name="T20" fmla="*/ 140 w 170"/>
                      <a:gd name="T21" fmla="*/ 25 h 45"/>
                      <a:gd name="T22" fmla="*/ 168 w 170"/>
                      <a:gd name="T23" fmla="*/ 40 h 45"/>
                      <a:gd name="T24" fmla="*/ 170 w 170"/>
                      <a:gd name="T25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5" name="Freeform 227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103 w 143"/>
                      <a:gd name="T1" fmla="*/ 0 h 30"/>
                      <a:gd name="T2" fmla="*/ 121 w 143"/>
                      <a:gd name="T3" fmla="*/ 0 h 30"/>
                      <a:gd name="T4" fmla="*/ 143 w 143"/>
                      <a:gd name="T5" fmla="*/ 10 h 30"/>
                      <a:gd name="T6" fmla="*/ 128 w 143"/>
                      <a:gd name="T7" fmla="*/ 8 h 30"/>
                      <a:gd name="T8" fmla="*/ 106 w 143"/>
                      <a:gd name="T9" fmla="*/ 3 h 30"/>
                      <a:gd name="T10" fmla="*/ 60 w 143"/>
                      <a:gd name="T11" fmla="*/ 18 h 30"/>
                      <a:gd name="T12" fmla="*/ 33 w 143"/>
                      <a:gd name="T13" fmla="*/ 25 h 30"/>
                      <a:gd name="T14" fmla="*/ 5 w 143"/>
                      <a:gd name="T15" fmla="*/ 30 h 30"/>
                      <a:gd name="T16" fmla="*/ 0 w 143"/>
                      <a:gd name="T17" fmla="*/ 26 h 30"/>
                      <a:gd name="T18" fmla="*/ 31 w 143"/>
                      <a:gd name="T19" fmla="*/ 19 h 30"/>
                      <a:gd name="T20" fmla="*/ 69 w 143"/>
                      <a:gd name="T21" fmla="*/ 10 h 30"/>
                      <a:gd name="T22" fmla="*/ 103 w 143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6" name="Freeform 228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58 w 58"/>
                      <a:gd name="T1" fmla="*/ 7 h 13"/>
                      <a:gd name="T2" fmla="*/ 51 w 58"/>
                      <a:gd name="T3" fmla="*/ 13 h 13"/>
                      <a:gd name="T4" fmla="*/ 31 w 58"/>
                      <a:gd name="T5" fmla="*/ 9 h 13"/>
                      <a:gd name="T6" fmla="*/ 7 w 58"/>
                      <a:gd name="T7" fmla="*/ 9 h 13"/>
                      <a:gd name="T8" fmla="*/ 0 w 58"/>
                      <a:gd name="T9" fmla="*/ 0 h 13"/>
                      <a:gd name="T10" fmla="*/ 16 w 58"/>
                      <a:gd name="T11" fmla="*/ 3 h 13"/>
                      <a:gd name="T12" fmla="*/ 58 w 58"/>
                      <a:gd name="T13" fmla="*/ 7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7" name="Freeform 229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2 w 11"/>
                      <a:gd name="T3" fmla="*/ 7 h 15"/>
                      <a:gd name="T4" fmla="*/ 11 w 11"/>
                      <a:gd name="T5" fmla="*/ 15 h 15"/>
                      <a:gd name="T6" fmla="*/ 0 w 11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8" name="Freeform 230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27 w 27"/>
                      <a:gd name="T1" fmla="*/ 0 h 35"/>
                      <a:gd name="T2" fmla="*/ 23 w 27"/>
                      <a:gd name="T3" fmla="*/ 12 h 35"/>
                      <a:gd name="T4" fmla="*/ 23 w 27"/>
                      <a:gd name="T5" fmla="*/ 22 h 35"/>
                      <a:gd name="T6" fmla="*/ 0 w 27"/>
                      <a:gd name="T7" fmla="*/ 35 h 35"/>
                      <a:gd name="T8" fmla="*/ 27 w 27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99" name="Freeform 231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11 h 27"/>
                      <a:gd name="T4" fmla="*/ 10 w 10"/>
                      <a:gd name="T5" fmla="*/ 27 h 27"/>
                      <a:gd name="T6" fmla="*/ 1 w 10"/>
                      <a:gd name="T7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0" name="Freeform 232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15 w 15"/>
                      <a:gd name="T1" fmla="*/ 20 h 20"/>
                      <a:gd name="T2" fmla="*/ 6 w 15"/>
                      <a:gd name="T3" fmla="*/ 16 h 20"/>
                      <a:gd name="T4" fmla="*/ 2 w 15"/>
                      <a:gd name="T5" fmla="*/ 9 h 20"/>
                      <a:gd name="T6" fmla="*/ 1 w 15"/>
                      <a:gd name="T7" fmla="*/ 0 h 20"/>
                      <a:gd name="T8" fmla="*/ 0 w 15"/>
                      <a:gd name="T9" fmla="*/ 9 h 20"/>
                      <a:gd name="T10" fmla="*/ 3 w 15"/>
                      <a:gd name="T11" fmla="*/ 17 h 20"/>
                      <a:gd name="T12" fmla="*/ 15 w 15"/>
                      <a:gd name="T13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001" name="Group 233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161002" name="Freeform 234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54 w 565"/>
                      <a:gd name="T1" fmla="*/ 339 h 339"/>
                      <a:gd name="T2" fmla="*/ 84 w 565"/>
                      <a:gd name="T3" fmla="*/ 331 h 339"/>
                      <a:gd name="T4" fmla="*/ 114 w 565"/>
                      <a:gd name="T5" fmla="*/ 315 h 339"/>
                      <a:gd name="T6" fmla="*/ 142 w 565"/>
                      <a:gd name="T7" fmla="*/ 308 h 339"/>
                      <a:gd name="T8" fmla="*/ 190 w 565"/>
                      <a:gd name="T9" fmla="*/ 316 h 339"/>
                      <a:gd name="T10" fmla="*/ 225 w 565"/>
                      <a:gd name="T11" fmla="*/ 313 h 339"/>
                      <a:gd name="T12" fmla="*/ 247 w 565"/>
                      <a:gd name="T13" fmla="*/ 299 h 339"/>
                      <a:gd name="T14" fmla="*/ 268 w 565"/>
                      <a:gd name="T15" fmla="*/ 286 h 339"/>
                      <a:gd name="T16" fmla="*/ 289 w 565"/>
                      <a:gd name="T17" fmla="*/ 282 h 339"/>
                      <a:gd name="T18" fmla="*/ 309 w 565"/>
                      <a:gd name="T19" fmla="*/ 269 h 339"/>
                      <a:gd name="T20" fmla="*/ 329 w 565"/>
                      <a:gd name="T21" fmla="*/ 251 h 339"/>
                      <a:gd name="T22" fmla="*/ 355 w 565"/>
                      <a:gd name="T23" fmla="*/ 235 h 339"/>
                      <a:gd name="T24" fmla="*/ 373 w 565"/>
                      <a:gd name="T25" fmla="*/ 229 h 339"/>
                      <a:gd name="T26" fmla="*/ 390 w 565"/>
                      <a:gd name="T27" fmla="*/ 224 h 339"/>
                      <a:gd name="T28" fmla="*/ 414 w 565"/>
                      <a:gd name="T29" fmla="*/ 221 h 339"/>
                      <a:gd name="T30" fmla="*/ 428 w 565"/>
                      <a:gd name="T31" fmla="*/ 216 h 339"/>
                      <a:gd name="T32" fmla="*/ 436 w 565"/>
                      <a:gd name="T33" fmla="*/ 208 h 339"/>
                      <a:gd name="T34" fmla="*/ 439 w 565"/>
                      <a:gd name="T35" fmla="*/ 197 h 339"/>
                      <a:gd name="T36" fmla="*/ 437 w 565"/>
                      <a:gd name="T37" fmla="*/ 193 h 339"/>
                      <a:gd name="T38" fmla="*/ 428 w 565"/>
                      <a:gd name="T39" fmla="*/ 183 h 339"/>
                      <a:gd name="T40" fmla="*/ 413 w 565"/>
                      <a:gd name="T41" fmla="*/ 178 h 339"/>
                      <a:gd name="T42" fmla="*/ 392 w 565"/>
                      <a:gd name="T43" fmla="*/ 172 h 339"/>
                      <a:gd name="T44" fmla="*/ 372 w 565"/>
                      <a:gd name="T45" fmla="*/ 174 h 339"/>
                      <a:gd name="T46" fmla="*/ 354 w 565"/>
                      <a:gd name="T47" fmla="*/ 183 h 339"/>
                      <a:gd name="T48" fmla="*/ 314 w 565"/>
                      <a:gd name="T49" fmla="*/ 183 h 339"/>
                      <a:gd name="T50" fmla="*/ 347 w 565"/>
                      <a:gd name="T51" fmla="*/ 153 h 339"/>
                      <a:gd name="T52" fmla="*/ 379 w 565"/>
                      <a:gd name="T53" fmla="*/ 125 h 339"/>
                      <a:gd name="T54" fmla="*/ 414 w 565"/>
                      <a:gd name="T55" fmla="*/ 109 h 339"/>
                      <a:gd name="T56" fmla="*/ 444 w 565"/>
                      <a:gd name="T57" fmla="*/ 106 h 339"/>
                      <a:gd name="T58" fmla="*/ 481 w 565"/>
                      <a:gd name="T59" fmla="*/ 100 h 339"/>
                      <a:gd name="T60" fmla="*/ 505 w 565"/>
                      <a:gd name="T61" fmla="*/ 110 h 339"/>
                      <a:gd name="T62" fmla="*/ 516 w 565"/>
                      <a:gd name="T63" fmla="*/ 115 h 339"/>
                      <a:gd name="T64" fmla="*/ 527 w 565"/>
                      <a:gd name="T65" fmla="*/ 115 h 339"/>
                      <a:gd name="T66" fmla="*/ 534 w 565"/>
                      <a:gd name="T67" fmla="*/ 109 h 339"/>
                      <a:gd name="T68" fmla="*/ 544 w 565"/>
                      <a:gd name="T69" fmla="*/ 104 h 339"/>
                      <a:gd name="T70" fmla="*/ 542 w 565"/>
                      <a:gd name="T71" fmla="*/ 91 h 339"/>
                      <a:gd name="T72" fmla="*/ 553 w 565"/>
                      <a:gd name="T73" fmla="*/ 91 h 339"/>
                      <a:gd name="T74" fmla="*/ 560 w 565"/>
                      <a:gd name="T75" fmla="*/ 84 h 339"/>
                      <a:gd name="T76" fmla="*/ 561 w 565"/>
                      <a:gd name="T77" fmla="*/ 77 h 339"/>
                      <a:gd name="T78" fmla="*/ 565 w 565"/>
                      <a:gd name="T79" fmla="*/ 72 h 339"/>
                      <a:gd name="T80" fmla="*/ 560 w 565"/>
                      <a:gd name="T81" fmla="*/ 65 h 339"/>
                      <a:gd name="T82" fmla="*/ 553 w 565"/>
                      <a:gd name="T83" fmla="*/ 58 h 339"/>
                      <a:gd name="T84" fmla="*/ 542 w 565"/>
                      <a:gd name="T85" fmla="*/ 50 h 339"/>
                      <a:gd name="T86" fmla="*/ 530 w 565"/>
                      <a:gd name="T87" fmla="*/ 39 h 339"/>
                      <a:gd name="T88" fmla="*/ 520 w 565"/>
                      <a:gd name="T89" fmla="*/ 30 h 339"/>
                      <a:gd name="T90" fmla="*/ 501 w 565"/>
                      <a:gd name="T91" fmla="*/ 26 h 339"/>
                      <a:gd name="T92" fmla="*/ 488 w 565"/>
                      <a:gd name="T93" fmla="*/ 24 h 339"/>
                      <a:gd name="T94" fmla="*/ 419 w 565"/>
                      <a:gd name="T95" fmla="*/ 8 h 339"/>
                      <a:gd name="T96" fmla="*/ 403 w 565"/>
                      <a:gd name="T97" fmla="*/ 5 h 339"/>
                      <a:gd name="T98" fmla="*/ 387 w 565"/>
                      <a:gd name="T99" fmla="*/ 0 h 339"/>
                      <a:gd name="T100" fmla="*/ 370 w 565"/>
                      <a:gd name="T101" fmla="*/ 3 h 339"/>
                      <a:gd name="T102" fmla="*/ 354 w 565"/>
                      <a:gd name="T103" fmla="*/ 15 h 339"/>
                      <a:gd name="T104" fmla="*/ 297 w 565"/>
                      <a:gd name="T105" fmla="*/ 39 h 339"/>
                      <a:gd name="T106" fmla="*/ 265 w 565"/>
                      <a:gd name="T107" fmla="*/ 43 h 339"/>
                      <a:gd name="T108" fmla="*/ 234 w 565"/>
                      <a:gd name="T109" fmla="*/ 76 h 339"/>
                      <a:gd name="T110" fmla="*/ 166 w 565"/>
                      <a:gd name="T111" fmla="*/ 137 h 339"/>
                      <a:gd name="T112" fmla="*/ 141 w 565"/>
                      <a:gd name="T113" fmla="*/ 164 h 339"/>
                      <a:gd name="T114" fmla="*/ 115 w 565"/>
                      <a:gd name="T115" fmla="*/ 194 h 339"/>
                      <a:gd name="T116" fmla="*/ 83 w 565"/>
                      <a:gd name="T117" fmla="*/ 204 h 339"/>
                      <a:gd name="T118" fmla="*/ 0 w 565"/>
                      <a:gd name="T119" fmla="*/ 208 h 339"/>
                      <a:gd name="T120" fmla="*/ 54 w 565"/>
                      <a:gd name="T121" fmla="*/ 339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3" name="Freeform 235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80 w 80"/>
                      <a:gd name="T1" fmla="*/ 37 h 41"/>
                      <a:gd name="T2" fmla="*/ 73 w 80"/>
                      <a:gd name="T3" fmla="*/ 41 h 41"/>
                      <a:gd name="T4" fmla="*/ 60 w 80"/>
                      <a:gd name="T5" fmla="*/ 27 h 41"/>
                      <a:gd name="T6" fmla="*/ 45 w 80"/>
                      <a:gd name="T7" fmla="*/ 19 h 41"/>
                      <a:gd name="T8" fmla="*/ 37 w 80"/>
                      <a:gd name="T9" fmla="*/ 11 h 41"/>
                      <a:gd name="T10" fmla="*/ 30 w 80"/>
                      <a:gd name="T11" fmla="*/ 7 h 41"/>
                      <a:gd name="T12" fmla="*/ 12 w 80"/>
                      <a:gd name="T13" fmla="*/ 3 h 41"/>
                      <a:gd name="T14" fmla="*/ 0 w 80"/>
                      <a:gd name="T15" fmla="*/ 0 h 41"/>
                      <a:gd name="T16" fmla="*/ 20 w 80"/>
                      <a:gd name="T17" fmla="*/ 0 h 41"/>
                      <a:gd name="T18" fmla="*/ 36 w 80"/>
                      <a:gd name="T19" fmla="*/ 3 h 41"/>
                      <a:gd name="T20" fmla="*/ 43 w 80"/>
                      <a:gd name="T21" fmla="*/ 8 h 41"/>
                      <a:gd name="T22" fmla="*/ 53 w 80"/>
                      <a:gd name="T23" fmla="*/ 16 h 41"/>
                      <a:gd name="T24" fmla="*/ 80 w 80"/>
                      <a:gd name="T25" fmla="*/ 3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4" name="Freeform 236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24 w 36"/>
                      <a:gd name="T3" fmla="*/ 13 h 34"/>
                      <a:gd name="T4" fmla="*/ 36 w 36"/>
                      <a:gd name="T5" fmla="*/ 34 h 34"/>
                      <a:gd name="T6" fmla="*/ 0 w 36"/>
                      <a:gd name="T7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5" name="Freeform 237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126 w 126"/>
                      <a:gd name="T1" fmla="*/ 8 h 31"/>
                      <a:gd name="T2" fmla="*/ 88 w 126"/>
                      <a:gd name="T3" fmla="*/ 5 h 31"/>
                      <a:gd name="T4" fmla="*/ 70 w 126"/>
                      <a:gd name="T5" fmla="*/ 0 h 31"/>
                      <a:gd name="T6" fmla="*/ 58 w 126"/>
                      <a:gd name="T7" fmla="*/ 1 h 31"/>
                      <a:gd name="T8" fmla="*/ 48 w 126"/>
                      <a:gd name="T9" fmla="*/ 8 h 31"/>
                      <a:gd name="T10" fmla="*/ 40 w 126"/>
                      <a:gd name="T11" fmla="*/ 14 h 31"/>
                      <a:gd name="T12" fmla="*/ 20 w 126"/>
                      <a:gd name="T13" fmla="*/ 24 h 31"/>
                      <a:gd name="T14" fmla="*/ 0 w 126"/>
                      <a:gd name="T15" fmla="*/ 26 h 31"/>
                      <a:gd name="T16" fmla="*/ 11 w 126"/>
                      <a:gd name="T17" fmla="*/ 31 h 31"/>
                      <a:gd name="T18" fmla="*/ 35 w 126"/>
                      <a:gd name="T19" fmla="*/ 23 h 31"/>
                      <a:gd name="T20" fmla="*/ 55 w 126"/>
                      <a:gd name="T21" fmla="*/ 8 h 31"/>
                      <a:gd name="T22" fmla="*/ 66 w 126"/>
                      <a:gd name="T23" fmla="*/ 5 h 31"/>
                      <a:gd name="T24" fmla="*/ 78 w 126"/>
                      <a:gd name="T25" fmla="*/ 7 h 31"/>
                      <a:gd name="T26" fmla="*/ 95 w 126"/>
                      <a:gd name="T27" fmla="*/ 9 h 31"/>
                      <a:gd name="T28" fmla="*/ 126 w 126"/>
                      <a:gd name="T29" fmla="*/ 8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6" name="Freeform 238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5 w 5"/>
                      <a:gd name="T1" fmla="*/ 0 h 15"/>
                      <a:gd name="T2" fmla="*/ 0 w 5"/>
                      <a:gd name="T3" fmla="*/ 8 h 15"/>
                      <a:gd name="T4" fmla="*/ 5 w 5"/>
                      <a:gd name="T5" fmla="*/ 15 h 15"/>
                      <a:gd name="T6" fmla="*/ 5 w 5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7" name="Freeform 239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12 w 16"/>
                      <a:gd name="T1" fmla="*/ 14 h 14"/>
                      <a:gd name="T2" fmla="*/ 16 w 16"/>
                      <a:gd name="T3" fmla="*/ 10 h 14"/>
                      <a:gd name="T4" fmla="*/ 8 w 16"/>
                      <a:gd name="T5" fmla="*/ 6 h 14"/>
                      <a:gd name="T6" fmla="*/ 0 w 16"/>
                      <a:gd name="T7" fmla="*/ 0 h 14"/>
                      <a:gd name="T8" fmla="*/ 12 w 16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8" name="Freeform 240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15 w 16"/>
                      <a:gd name="T1" fmla="*/ 9 h 9"/>
                      <a:gd name="T2" fmla="*/ 16 w 16"/>
                      <a:gd name="T3" fmla="*/ 5 h 9"/>
                      <a:gd name="T4" fmla="*/ 6 w 16"/>
                      <a:gd name="T5" fmla="*/ 4 h 9"/>
                      <a:gd name="T6" fmla="*/ 0 w 16"/>
                      <a:gd name="T7" fmla="*/ 0 h 9"/>
                      <a:gd name="T8" fmla="*/ 5 w 16"/>
                      <a:gd name="T9" fmla="*/ 5 h 9"/>
                      <a:gd name="T10" fmla="*/ 15 w 16"/>
                      <a:gd name="T11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09" name="Freeform 241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51 w 51"/>
                      <a:gd name="T1" fmla="*/ 8 h 17"/>
                      <a:gd name="T2" fmla="*/ 48 w 51"/>
                      <a:gd name="T3" fmla="*/ 16 h 17"/>
                      <a:gd name="T4" fmla="*/ 39 w 51"/>
                      <a:gd name="T5" fmla="*/ 13 h 17"/>
                      <a:gd name="T6" fmla="*/ 22 w 51"/>
                      <a:gd name="T7" fmla="*/ 13 h 17"/>
                      <a:gd name="T8" fmla="*/ 8 w 51"/>
                      <a:gd name="T9" fmla="*/ 13 h 17"/>
                      <a:gd name="T10" fmla="*/ 0 w 51"/>
                      <a:gd name="T11" fmla="*/ 17 h 17"/>
                      <a:gd name="T12" fmla="*/ 13 w 51"/>
                      <a:gd name="T13" fmla="*/ 9 h 17"/>
                      <a:gd name="T14" fmla="*/ 26 w 51"/>
                      <a:gd name="T15" fmla="*/ 5 h 17"/>
                      <a:gd name="T16" fmla="*/ 35 w 51"/>
                      <a:gd name="T17" fmla="*/ 0 h 17"/>
                      <a:gd name="T18" fmla="*/ 28 w 51"/>
                      <a:gd name="T19" fmla="*/ 9 h 17"/>
                      <a:gd name="T20" fmla="*/ 42 w 51"/>
                      <a:gd name="T21" fmla="*/ 9 h 17"/>
                      <a:gd name="T22" fmla="*/ 51 w 51"/>
                      <a:gd name="T23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1010" name="Freeform 242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78 w 547"/>
                    <a:gd name="T1" fmla="*/ 32 h 332"/>
                    <a:gd name="T2" fmla="*/ 222 w 547"/>
                    <a:gd name="T3" fmla="*/ 49 h 332"/>
                    <a:gd name="T4" fmla="*/ 333 w 547"/>
                    <a:gd name="T5" fmla="*/ 65 h 332"/>
                    <a:gd name="T6" fmla="*/ 390 w 547"/>
                    <a:gd name="T7" fmla="*/ 61 h 332"/>
                    <a:gd name="T8" fmla="*/ 502 w 547"/>
                    <a:gd name="T9" fmla="*/ 57 h 332"/>
                    <a:gd name="T10" fmla="*/ 535 w 547"/>
                    <a:gd name="T11" fmla="*/ 118 h 332"/>
                    <a:gd name="T12" fmla="*/ 547 w 547"/>
                    <a:gd name="T13" fmla="*/ 207 h 332"/>
                    <a:gd name="T14" fmla="*/ 469 w 547"/>
                    <a:gd name="T15" fmla="*/ 226 h 332"/>
                    <a:gd name="T16" fmla="*/ 318 w 547"/>
                    <a:gd name="T17" fmla="*/ 279 h 332"/>
                    <a:gd name="T18" fmla="*/ 18 w 547"/>
                    <a:gd name="T19" fmla="*/ 332 h 332"/>
                    <a:gd name="T20" fmla="*/ 0 w 547"/>
                    <a:gd name="T21" fmla="*/ 0 h 332"/>
                    <a:gd name="T22" fmla="*/ 78 w 547"/>
                    <a:gd name="T23" fmla="*/ 32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1" name="Freeform 243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60 w 506"/>
                    <a:gd name="T1" fmla="*/ 0 h 265"/>
                    <a:gd name="T2" fmla="*/ 179 w 506"/>
                    <a:gd name="T3" fmla="*/ 25 h 265"/>
                    <a:gd name="T4" fmla="*/ 329 w 506"/>
                    <a:gd name="T5" fmla="*/ 41 h 265"/>
                    <a:gd name="T6" fmla="*/ 428 w 506"/>
                    <a:gd name="T7" fmla="*/ 37 h 265"/>
                    <a:gd name="T8" fmla="*/ 473 w 506"/>
                    <a:gd name="T9" fmla="*/ 41 h 265"/>
                    <a:gd name="T10" fmla="*/ 497 w 506"/>
                    <a:gd name="T11" fmla="*/ 85 h 265"/>
                    <a:gd name="T12" fmla="*/ 506 w 506"/>
                    <a:gd name="T13" fmla="*/ 150 h 265"/>
                    <a:gd name="T14" fmla="*/ 382 w 506"/>
                    <a:gd name="T15" fmla="*/ 197 h 265"/>
                    <a:gd name="T16" fmla="*/ 401 w 506"/>
                    <a:gd name="T17" fmla="*/ 158 h 265"/>
                    <a:gd name="T18" fmla="*/ 422 w 506"/>
                    <a:gd name="T19" fmla="*/ 105 h 265"/>
                    <a:gd name="T20" fmla="*/ 388 w 506"/>
                    <a:gd name="T21" fmla="*/ 154 h 265"/>
                    <a:gd name="T22" fmla="*/ 335 w 506"/>
                    <a:gd name="T23" fmla="*/ 208 h 265"/>
                    <a:gd name="T24" fmla="*/ 209 w 506"/>
                    <a:gd name="T25" fmla="*/ 265 h 265"/>
                    <a:gd name="T26" fmla="*/ 120 w 506"/>
                    <a:gd name="T27" fmla="*/ 265 h 265"/>
                    <a:gd name="T28" fmla="*/ 242 w 506"/>
                    <a:gd name="T29" fmla="*/ 212 h 265"/>
                    <a:gd name="T30" fmla="*/ 320 w 506"/>
                    <a:gd name="T31" fmla="*/ 142 h 265"/>
                    <a:gd name="T32" fmla="*/ 221 w 506"/>
                    <a:gd name="T33" fmla="*/ 193 h 265"/>
                    <a:gd name="T34" fmla="*/ 126 w 506"/>
                    <a:gd name="T35" fmla="*/ 233 h 265"/>
                    <a:gd name="T36" fmla="*/ 0 w 506"/>
                    <a:gd name="T37" fmla="*/ 265 h 265"/>
                    <a:gd name="T38" fmla="*/ 6 w 506"/>
                    <a:gd name="T39" fmla="*/ 101 h 265"/>
                    <a:gd name="T40" fmla="*/ 60 w 506"/>
                    <a:gd name="T41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2" name="Freeform 244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111 w 1170"/>
                    <a:gd name="T1" fmla="*/ 0 h 1457"/>
                    <a:gd name="T2" fmla="*/ 181 w 1170"/>
                    <a:gd name="T3" fmla="*/ 16 h 1457"/>
                    <a:gd name="T4" fmla="*/ 246 w 1170"/>
                    <a:gd name="T5" fmla="*/ 69 h 1457"/>
                    <a:gd name="T6" fmla="*/ 276 w 1170"/>
                    <a:gd name="T7" fmla="*/ 150 h 1457"/>
                    <a:gd name="T8" fmla="*/ 282 w 1170"/>
                    <a:gd name="T9" fmla="*/ 258 h 1457"/>
                    <a:gd name="T10" fmla="*/ 305 w 1170"/>
                    <a:gd name="T11" fmla="*/ 411 h 1457"/>
                    <a:gd name="T12" fmla="*/ 341 w 1170"/>
                    <a:gd name="T13" fmla="*/ 548 h 1457"/>
                    <a:gd name="T14" fmla="*/ 389 w 1170"/>
                    <a:gd name="T15" fmla="*/ 711 h 1457"/>
                    <a:gd name="T16" fmla="*/ 416 w 1170"/>
                    <a:gd name="T17" fmla="*/ 837 h 1457"/>
                    <a:gd name="T18" fmla="*/ 452 w 1170"/>
                    <a:gd name="T19" fmla="*/ 967 h 1457"/>
                    <a:gd name="T20" fmla="*/ 347 w 1170"/>
                    <a:gd name="T21" fmla="*/ 1020 h 1457"/>
                    <a:gd name="T22" fmla="*/ 464 w 1170"/>
                    <a:gd name="T23" fmla="*/ 996 h 1457"/>
                    <a:gd name="T24" fmla="*/ 491 w 1170"/>
                    <a:gd name="T25" fmla="*/ 1049 h 1457"/>
                    <a:gd name="T26" fmla="*/ 440 w 1170"/>
                    <a:gd name="T27" fmla="*/ 1109 h 1457"/>
                    <a:gd name="T28" fmla="*/ 512 w 1170"/>
                    <a:gd name="T29" fmla="*/ 1073 h 1457"/>
                    <a:gd name="T30" fmla="*/ 596 w 1170"/>
                    <a:gd name="T31" fmla="*/ 1113 h 1457"/>
                    <a:gd name="T32" fmla="*/ 707 w 1170"/>
                    <a:gd name="T33" fmla="*/ 1147 h 1457"/>
                    <a:gd name="T34" fmla="*/ 842 w 1170"/>
                    <a:gd name="T35" fmla="*/ 1195 h 1457"/>
                    <a:gd name="T36" fmla="*/ 944 w 1170"/>
                    <a:gd name="T37" fmla="*/ 1209 h 1457"/>
                    <a:gd name="T38" fmla="*/ 1064 w 1170"/>
                    <a:gd name="T39" fmla="*/ 1225 h 1457"/>
                    <a:gd name="T40" fmla="*/ 1142 w 1170"/>
                    <a:gd name="T41" fmla="*/ 1217 h 1457"/>
                    <a:gd name="T42" fmla="*/ 1156 w 1170"/>
                    <a:gd name="T43" fmla="*/ 1252 h 1457"/>
                    <a:gd name="T44" fmla="*/ 1170 w 1170"/>
                    <a:gd name="T45" fmla="*/ 1322 h 1457"/>
                    <a:gd name="T46" fmla="*/ 1169 w 1170"/>
                    <a:gd name="T47" fmla="*/ 1372 h 1457"/>
                    <a:gd name="T48" fmla="*/ 1088 w 1170"/>
                    <a:gd name="T49" fmla="*/ 1417 h 1457"/>
                    <a:gd name="T50" fmla="*/ 1073 w 1170"/>
                    <a:gd name="T51" fmla="*/ 1376 h 1457"/>
                    <a:gd name="T52" fmla="*/ 1052 w 1170"/>
                    <a:gd name="T53" fmla="*/ 1417 h 1457"/>
                    <a:gd name="T54" fmla="*/ 932 w 1170"/>
                    <a:gd name="T55" fmla="*/ 1433 h 1457"/>
                    <a:gd name="T56" fmla="*/ 704 w 1170"/>
                    <a:gd name="T57" fmla="*/ 1457 h 1457"/>
                    <a:gd name="T58" fmla="*/ 411 w 1170"/>
                    <a:gd name="T59" fmla="*/ 1387 h 1457"/>
                    <a:gd name="T60" fmla="*/ 345 w 1170"/>
                    <a:gd name="T61" fmla="*/ 1362 h 1457"/>
                    <a:gd name="T62" fmla="*/ 256 w 1170"/>
                    <a:gd name="T63" fmla="*/ 1167 h 1457"/>
                    <a:gd name="T64" fmla="*/ 129 w 1170"/>
                    <a:gd name="T65" fmla="*/ 828 h 1457"/>
                    <a:gd name="T66" fmla="*/ 39 w 1170"/>
                    <a:gd name="T67" fmla="*/ 453 h 1457"/>
                    <a:gd name="T68" fmla="*/ 0 w 1170"/>
                    <a:gd name="T69" fmla="*/ 309 h 1457"/>
                    <a:gd name="T70" fmla="*/ 12 w 1170"/>
                    <a:gd name="T71" fmla="*/ 154 h 1457"/>
                    <a:gd name="T72" fmla="*/ 54 w 1170"/>
                    <a:gd name="T73" fmla="*/ 45 h 1457"/>
                    <a:gd name="T74" fmla="*/ 111 w 1170"/>
                    <a:gd name="T75" fmla="*/ 0 h 1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3" name="Freeform 245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61 w 446"/>
                    <a:gd name="T1" fmla="*/ 0 h 1130"/>
                    <a:gd name="T2" fmla="*/ 0 w 446"/>
                    <a:gd name="T3" fmla="*/ 61 h 1130"/>
                    <a:gd name="T4" fmla="*/ 31 w 446"/>
                    <a:gd name="T5" fmla="*/ 85 h 1130"/>
                    <a:gd name="T6" fmla="*/ 73 w 446"/>
                    <a:gd name="T7" fmla="*/ 159 h 1130"/>
                    <a:gd name="T8" fmla="*/ 132 w 446"/>
                    <a:gd name="T9" fmla="*/ 220 h 1130"/>
                    <a:gd name="T10" fmla="*/ 171 w 446"/>
                    <a:gd name="T11" fmla="*/ 414 h 1130"/>
                    <a:gd name="T12" fmla="*/ 207 w 446"/>
                    <a:gd name="T13" fmla="*/ 531 h 1130"/>
                    <a:gd name="T14" fmla="*/ 255 w 446"/>
                    <a:gd name="T15" fmla="*/ 624 h 1130"/>
                    <a:gd name="T16" fmla="*/ 297 w 446"/>
                    <a:gd name="T17" fmla="*/ 706 h 1130"/>
                    <a:gd name="T18" fmla="*/ 237 w 446"/>
                    <a:gd name="T19" fmla="*/ 640 h 1130"/>
                    <a:gd name="T20" fmla="*/ 195 w 446"/>
                    <a:gd name="T21" fmla="*/ 543 h 1130"/>
                    <a:gd name="T22" fmla="*/ 237 w 446"/>
                    <a:gd name="T23" fmla="*/ 697 h 1130"/>
                    <a:gd name="T24" fmla="*/ 273 w 446"/>
                    <a:gd name="T25" fmla="*/ 828 h 1130"/>
                    <a:gd name="T26" fmla="*/ 306 w 446"/>
                    <a:gd name="T27" fmla="*/ 961 h 1130"/>
                    <a:gd name="T28" fmla="*/ 327 w 446"/>
                    <a:gd name="T29" fmla="*/ 1030 h 1130"/>
                    <a:gd name="T30" fmla="*/ 350 w 446"/>
                    <a:gd name="T31" fmla="*/ 1071 h 1130"/>
                    <a:gd name="T32" fmla="*/ 377 w 446"/>
                    <a:gd name="T33" fmla="*/ 1107 h 1130"/>
                    <a:gd name="T34" fmla="*/ 423 w 446"/>
                    <a:gd name="T35" fmla="*/ 1130 h 1130"/>
                    <a:gd name="T36" fmla="*/ 426 w 446"/>
                    <a:gd name="T37" fmla="*/ 1057 h 1130"/>
                    <a:gd name="T38" fmla="*/ 431 w 446"/>
                    <a:gd name="T39" fmla="*/ 981 h 1130"/>
                    <a:gd name="T40" fmla="*/ 446 w 446"/>
                    <a:gd name="T41" fmla="*/ 900 h 1130"/>
                    <a:gd name="T42" fmla="*/ 446 w 446"/>
                    <a:gd name="T43" fmla="*/ 820 h 1130"/>
                    <a:gd name="T44" fmla="*/ 425 w 446"/>
                    <a:gd name="T45" fmla="*/ 722 h 1130"/>
                    <a:gd name="T46" fmla="*/ 395 w 446"/>
                    <a:gd name="T47" fmla="*/ 649 h 1130"/>
                    <a:gd name="T48" fmla="*/ 359 w 446"/>
                    <a:gd name="T49" fmla="*/ 600 h 1130"/>
                    <a:gd name="T50" fmla="*/ 312 w 446"/>
                    <a:gd name="T51" fmla="*/ 543 h 1130"/>
                    <a:gd name="T52" fmla="*/ 255 w 446"/>
                    <a:gd name="T53" fmla="*/ 446 h 1130"/>
                    <a:gd name="T54" fmla="*/ 204 w 446"/>
                    <a:gd name="T55" fmla="*/ 332 h 1130"/>
                    <a:gd name="T56" fmla="*/ 249 w 446"/>
                    <a:gd name="T57" fmla="*/ 393 h 1130"/>
                    <a:gd name="T58" fmla="*/ 291 w 446"/>
                    <a:gd name="T59" fmla="*/ 479 h 1130"/>
                    <a:gd name="T60" fmla="*/ 344 w 446"/>
                    <a:gd name="T61" fmla="*/ 563 h 1130"/>
                    <a:gd name="T62" fmla="*/ 294 w 446"/>
                    <a:gd name="T63" fmla="*/ 442 h 1130"/>
                    <a:gd name="T64" fmla="*/ 240 w 446"/>
                    <a:gd name="T65" fmla="*/ 288 h 1130"/>
                    <a:gd name="T66" fmla="*/ 177 w 446"/>
                    <a:gd name="T67" fmla="*/ 118 h 1130"/>
                    <a:gd name="T68" fmla="*/ 144 w 446"/>
                    <a:gd name="T69" fmla="*/ 65 h 1130"/>
                    <a:gd name="T70" fmla="*/ 61 w 446"/>
                    <a:gd name="T71" fmla="*/ 0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4" name="Freeform 246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270 w 1757"/>
                    <a:gd name="T1" fmla="*/ 154 h 2886"/>
                    <a:gd name="T2" fmla="*/ 195 w 1757"/>
                    <a:gd name="T3" fmla="*/ 411 h 2886"/>
                    <a:gd name="T4" fmla="*/ 161 w 1757"/>
                    <a:gd name="T5" fmla="*/ 758 h 2886"/>
                    <a:gd name="T6" fmla="*/ 191 w 1757"/>
                    <a:gd name="T7" fmla="*/ 642 h 2886"/>
                    <a:gd name="T8" fmla="*/ 260 w 1757"/>
                    <a:gd name="T9" fmla="*/ 828 h 2886"/>
                    <a:gd name="T10" fmla="*/ 266 w 1757"/>
                    <a:gd name="T11" fmla="*/ 1198 h 2886"/>
                    <a:gd name="T12" fmla="*/ 284 w 1757"/>
                    <a:gd name="T13" fmla="*/ 1068 h 2886"/>
                    <a:gd name="T14" fmla="*/ 432 w 1757"/>
                    <a:gd name="T15" fmla="*/ 1343 h 2886"/>
                    <a:gd name="T16" fmla="*/ 650 w 1757"/>
                    <a:gd name="T17" fmla="*/ 1551 h 2886"/>
                    <a:gd name="T18" fmla="*/ 653 w 1757"/>
                    <a:gd name="T19" fmla="*/ 1661 h 2886"/>
                    <a:gd name="T20" fmla="*/ 704 w 1757"/>
                    <a:gd name="T21" fmla="*/ 1640 h 2886"/>
                    <a:gd name="T22" fmla="*/ 740 w 1757"/>
                    <a:gd name="T23" fmla="*/ 1799 h 2886"/>
                    <a:gd name="T24" fmla="*/ 749 w 1757"/>
                    <a:gd name="T25" fmla="*/ 1901 h 2886"/>
                    <a:gd name="T26" fmla="*/ 581 w 1757"/>
                    <a:gd name="T27" fmla="*/ 2075 h 2886"/>
                    <a:gd name="T28" fmla="*/ 818 w 1757"/>
                    <a:gd name="T29" fmla="*/ 1997 h 2886"/>
                    <a:gd name="T30" fmla="*/ 677 w 1757"/>
                    <a:gd name="T31" fmla="*/ 2152 h 2886"/>
                    <a:gd name="T32" fmla="*/ 896 w 1757"/>
                    <a:gd name="T33" fmla="*/ 2034 h 2886"/>
                    <a:gd name="T34" fmla="*/ 887 w 1757"/>
                    <a:gd name="T35" fmla="*/ 2136 h 2886"/>
                    <a:gd name="T36" fmla="*/ 971 w 1757"/>
                    <a:gd name="T37" fmla="*/ 2087 h 2886"/>
                    <a:gd name="T38" fmla="*/ 1447 w 1757"/>
                    <a:gd name="T39" fmla="*/ 2310 h 2886"/>
                    <a:gd name="T40" fmla="*/ 1691 w 1757"/>
                    <a:gd name="T41" fmla="*/ 2630 h 2886"/>
                    <a:gd name="T42" fmla="*/ 1067 w 1757"/>
                    <a:gd name="T43" fmla="*/ 2870 h 2886"/>
                    <a:gd name="T44" fmla="*/ 1185 w 1757"/>
                    <a:gd name="T45" fmla="*/ 2817 h 2886"/>
                    <a:gd name="T46" fmla="*/ 1100 w 1757"/>
                    <a:gd name="T47" fmla="*/ 2789 h 2886"/>
                    <a:gd name="T48" fmla="*/ 923 w 1757"/>
                    <a:gd name="T49" fmla="*/ 2817 h 2886"/>
                    <a:gd name="T50" fmla="*/ 1272 w 1757"/>
                    <a:gd name="T51" fmla="*/ 2589 h 2886"/>
                    <a:gd name="T52" fmla="*/ 251 w 1757"/>
                    <a:gd name="T53" fmla="*/ 2785 h 2886"/>
                    <a:gd name="T54" fmla="*/ 39 w 1757"/>
                    <a:gd name="T55" fmla="*/ 2638 h 2886"/>
                    <a:gd name="T56" fmla="*/ 33 w 1757"/>
                    <a:gd name="T57" fmla="*/ 2326 h 2886"/>
                    <a:gd name="T58" fmla="*/ 128 w 1757"/>
                    <a:gd name="T59" fmla="*/ 1912 h 2886"/>
                    <a:gd name="T60" fmla="*/ 357 w 1757"/>
                    <a:gd name="T61" fmla="*/ 2111 h 2886"/>
                    <a:gd name="T62" fmla="*/ 218 w 1757"/>
                    <a:gd name="T63" fmla="*/ 1799 h 2886"/>
                    <a:gd name="T64" fmla="*/ 354 w 1757"/>
                    <a:gd name="T65" fmla="*/ 1730 h 2886"/>
                    <a:gd name="T66" fmla="*/ 284 w 1757"/>
                    <a:gd name="T67" fmla="*/ 1563 h 2886"/>
                    <a:gd name="T68" fmla="*/ 209 w 1757"/>
                    <a:gd name="T69" fmla="*/ 1632 h 2886"/>
                    <a:gd name="T70" fmla="*/ 60 w 1757"/>
                    <a:gd name="T71" fmla="*/ 1170 h 2886"/>
                    <a:gd name="T72" fmla="*/ 54 w 1757"/>
                    <a:gd name="T73" fmla="*/ 715 h 2886"/>
                    <a:gd name="T74" fmla="*/ 21 w 1757"/>
                    <a:gd name="T75" fmla="*/ 986 h 2886"/>
                    <a:gd name="T76" fmla="*/ 3 w 1757"/>
                    <a:gd name="T77" fmla="*/ 658 h 2886"/>
                    <a:gd name="T78" fmla="*/ 113 w 1757"/>
                    <a:gd name="T79" fmla="*/ 342 h 2886"/>
                    <a:gd name="T80" fmla="*/ 0 w 1757"/>
                    <a:gd name="T81" fmla="*/ 621 h 2886"/>
                    <a:gd name="T82" fmla="*/ 69 w 1757"/>
                    <a:gd name="T83" fmla="*/ 277 h 2886"/>
                    <a:gd name="T84" fmla="*/ 227 w 1757"/>
                    <a:gd name="T85" fmla="*/ 0 h 28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5" name="Freeform 247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18 w 85"/>
                    <a:gd name="T1" fmla="*/ 0 h 249"/>
                    <a:gd name="T2" fmla="*/ 82 w 85"/>
                    <a:gd name="T3" fmla="*/ 12 h 249"/>
                    <a:gd name="T4" fmla="*/ 85 w 85"/>
                    <a:gd name="T5" fmla="*/ 112 h 249"/>
                    <a:gd name="T6" fmla="*/ 76 w 85"/>
                    <a:gd name="T7" fmla="*/ 217 h 249"/>
                    <a:gd name="T8" fmla="*/ 15 w 85"/>
                    <a:gd name="T9" fmla="*/ 249 h 249"/>
                    <a:gd name="T10" fmla="*/ 0 w 85"/>
                    <a:gd name="T11" fmla="*/ 209 h 249"/>
                    <a:gd name="T12" fmla="*/ 0 w 85"/>
                    <a:gd name="T13" fmla="*/ 61 h 249"/>
                    <a:gd name="T14" fmla="*/ 18 w 85"/>
                    <a:gd name="T1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6" name="Freeform 248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827 w 827"/>
                    <a:gd name="T1" fmla="*/ 0 h 142"/>
                    <a:gd name="T2" fmla="*/ 603 w 827"/>
                    <a:gd name="T3" fmla="*/ 67 h 142"/>
                    <a:gd name="T4" fmla="*/ 432 w 827"/>
                    <a:gd name="T5" fmla="*/ 100 h 142"/>
                    <a:gd name="T6" fmla="*/ 258 w 827"/>
                    <a:gd name="T7" fmla="*/ 119 h 142"/>
                    <a:gd name="T8" fmla="*/ 127 w 827"/>
                    <a:gd name="T9" fmla="*/ 127 h 142"/>
                    <a:gd name="T10" fmla="*/ 0 w 827"/>
                    <a:gd name="T11" fmla="*/ 119 h 142"/>
                    <a:gd name="T12" fmla="*/ 121 w 827"/>
                    <a:gd name="T13" fmla="*/ 142 h 142"/>
                    <a:gd name="T14" fmla="*/ 321 w 827"/>
                    <a:gd name="T15" fmla="*/ 142 h 142"/>
                    <a:gd name="T16" fmla="*/ 537 w 827"/>
                    <a:gd name="T17" fmla="*/ 104 h 142"/>
                    <a:gd name="T18" fmla="*/ 647 w 827"/>
                    <a:gd name="T19" fmla="*/ 76 h 142"/>
                    <a:gd name="T20" fmla="*/ 827 w 827"/>
                    <a:gd name="T2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017" name="Freeform 249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407 w 742"/>
                    <a:gd name="T1" fmla="*/ 546 h 1398"/>
                    <a:gd name="T2" fmla="*/ 383 w 742"/>
                    <a:gd name="T3" fmla="*/ 481 h 1398"/>
                    <a:gd name="T4" fmla="*/ 352 w 742"/>
                    <a:gd name="T5" fmla="*/ 474 h 1398"/>
                    <a:gd name="T6" fmla="*/ 324 w 742"/>
                    <a:gd name="T7" fmla="*/ 486 h 1398"/>
                    <a:gd name="T8" fmla="*/ 310 w 742"/>
                    <a:gd name="T9" fmla="*/ 527 h 1398"/>
                    <a:gd name="T10" fmla="*/ 306 w 742"/>
                    <a:gd name="T11" fmla="*/ 564 h 1398"/>
                    <a:gd name="T12" fmla="*/ 314 w 742"/>
                    <a:gd name="T13" fmla="*/ 652 h 1398"/>
                    <a:gd name="T14" fmla="*/ 331 w 742"/>
                    <a:gd name="T15" fmla="*/ 694 h 1398"/>
                    <a:gd name="T16" fmla="*/ 339 w 742"/>
                    <a:gd name="T17" fmla="*/ 745 h 1398"/>
                    <a:gd name="T18" fmla="*/ 349 w 742"/>
                    <a:gd name="T19" fmla="*/ 811 h 1398"/>
                    <a:gd name="T20" fmla="*/ 372 w 742"/>
                    <a:gd name="T21" fmla="*/ 889 h 1398"/>
                    <a:gd name="T22" fmla="*/ 413 w 742"/>
                    <a:gd name="T23" fmla="*/ 990 h 1398"/>
                    <a:gd name="T24" fmla="*/ 447 w 742"/>
                    <a:gd name="T25" fmla="*/ 1085 h 1398"/>
                    <a:gd name="T26" fmla="*/ 483 w 742"/>
                    <a:gd name="T27" fmla="*/ 1215 h 1398"/>
                    <a:gd name="T28" fmla="*/ 504 w 742"/>
                    <a:gd name="T29" fmla="*/ 1313 h 1398"/>
                    <a:gd name="T30" fmla="*/ 510 w 742"/>
                    <a:gd name="T31" fmla="*/ 1398 h 1398"/>
                    <a:gd name="T32" fmla="*/ 417 w 742"/>
                    <a:gd name="T33" fmla="*/ 1268 h 1398"/>
                    <a:gd name="T34" fmla="*/ 327 w 742"/>
                    <a:gd name="T35" fmla="*/ 1191 h 1398"/>
                    <a:gd name="T36" fmla="*/ 275 w 742"/>
                    <a:gd name="T37" fmla="*/ 1150 h 1398"/>
                    <a:gd name="T38" fmla="*/ 212 w 742"/>
                    <a:gd name="T39" fmla="*/ 1121 h 1398"/>
                    <a:gd name="T40" fmla="*/ 143 w 742"/>
                    <a:gd name="T41" fmla="*/ 1125 h 1398"/>
                    <a:gd name="T42" fmla="*/ 71 w 742"/>
                    <a:gd name="T43" fmla="*/ 1182 h 1398"/>
                    <a:gd name="T44" fmla="*/ 6 w 742"/>
                    <a:gd name="T45" fmla="*/ 1288 h 1398"/>
                    <a:gd name="T46" fmla="*/ 0 w 742"/>
                    <a:gd name="T47" fmla="*/ 1199 h 1398"/>
                    <a:gd name="T48" fmla="*/ 36 w 742"/>
                    <a:gd name="T49" fmla="*/ 1097 h 1398"/>
                    <a:gd name="T50" fmla="*/ 84 w 742"/>
                    <a:gd name="T51" fmla="*/ 973 h 1398"/>
                    <a:gd name="T52" fmla="*/ 105 w 742"/>
                    <a:gd name="T53" fmla="*/ 888 h 1398"/>
                    <a:gd name="T54" fmla="*/ 108 w 742"/>
                    <a:gd name="T55" fmla="*/ 798 h 1398"/>
                    <a:gd name="T56" fmla="*/ 96 w 742"/>
                    <a:gd name="T57" fmla="*/ 729 h 1398"/>
                    <a:gd name="T58" fmla="*/ 68 w 742"/>
                    <a:gd name="T59" fmla="*/ 676 h 1398"/>
                    <a:gd name="T60" fmla="*/ 47 w 742"/>
                    <a:gd name="T61" fmla="*/ 591 h 1398"/>
                    <a:gd name="T62" fmla="*/ 41 w 742"/>
                    <a:gd name="T63" fmla="*/ 530 h 1398"/>
                    <a:gd name="T64" fmla="*/ 26 w 742"/>
                    <a:gd name="T65" fmla="*/ 456 h 1398"/>
                    <a:gd name="T66" fmla="*/ 23 w 742"/>
                    <a:gd name="T67" fmla="*/ 367 h 1398"/>
                    <a:gd name="T68" fmla="*/ 35 w 742"/>
                    <a:gd name="T69" fmla="*/ 300 h 1398"/>
                    <a:gd name="T70" fmla="*/ 57 w 742"/>
                    <a:gd name="T71" fmla="*/ 241 h 1398"/>
                    <a:gd name="T72" fmla="*/ 80 w 742"/>
                    <a:gd name="T73" fmla="*/ 162 h 1398"/>
                    <a:gd name="T74" fmla="*/ 123 w 742"/>
                    <a:gd name="T75" fmla="*/ 94 h 1398"/>
                    <a:gd name="T76" fmla="*/ 170 w 742"/>
                    <a:gd name="T77" fmla="*/ 52 h 1398"/>
                    <a:gd name="T78" fmla="*/ 239 w 742"/>
                    <a:gd name="T79" fmla="*/ 25 h 1398"/>
                    <a:gd name="T80" fmla="*/ 314 w 742"/>
                    <a:gd name="T81" fmla="*/ 3 h 1398"/>
                    <a:gd name="T82" fmla="*/ 438 w 742"/>
                    <a:gd name="T83" fmla="*/ 0 h 1398"/>
                    <a:gd name="T84" fmla="*/ 503 w 742"/>
                    <a:gd name="T85" fmla="*/ 11 h 1398"/>
                    <a:gd name="T86" fmla="*/ 569 w 742"/>
                    <a:gd name="T87" fmla="*/ 37 h 1398"/>
                    <a:gd name="T88" fmla="*/ 631 w 742"/>
                    <a:gd name="T89" fmla="*/ 68 h 1398"/>
                    <a:gd name="T90" fmla="*/ 671 w 742"/>
                    <a:gd name="T91" fmla="*/ 114 h 1398"/>
                    <a:gd name="T92" fmla="*/ 718 w 742"/>
                    <a:gd name="T93" fmla="*/ 174 h 1398"/>
                    <a:gd name="T94" fmla="*/ 739 w 742"/>
                    <a:gd name="T95" fmla="*/ 264 h 1398"/>
                    <a:gd name="T96" fmla="*/ 742 w 742"/>
                    <a:gd name="T97" fmla="*/ 340 h 1398"/>
                    <a:gd name="T98" fmla="*/ 724 w 742"/>
                    <a:gd name="T99" fmla="*/ 403 h 1398"/>
                    <a:gd name="T100" fmla="*/ 676 w 742"/>
                    <a:gd name="T101" fmla="*/ 340 h 1398"/>
                    <a:gd name="T102" fmla="*/ 613 w 742"/>
                    <a:gd name="T103" fmla="*/ 304 h 1398"/>
                    <a:gd name="T104" fmla="*/ 530 w 742"/>
                    <a:gd name="T105" fmla="*/ 288 h 1398"/>
                    <a:gd name="T106" fmla="*/ 551 w 742"/>
                    <a:gd name="T107" fmla="*/ 403 h 1398"/>
                    <a:gd name="T108" fmla="*/ 458 w 742"/>
                    <a:gd name="T109" fmla="*/ 363 h 1398"/>
                    <a:gd name="T110" fmla="*/ 485 w 742"/>
                    <a:gd name="T111" fmla="*/ 452 h 1398"/>
                    <a:gd name="T112" fmla="*/ 419 w 742"/>
                    <a:gd name="T113" fmla="*/ 448 h 1398"/>
                    <a:gd name="T114" fmla="*/ 407 w 742"/>
                    <a:gd name="T115" fmla="*/ 546 h 1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61018" name="Group 250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161019" name="Freeform 251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316 w 570"/>
                      <a:gd name="T1" fmla="*/ 212 h 1463"/>
                      <a:gd name="T2" fmla="*/ 213 w 570"/>
                      <a:gd name="T3" fmla="*/ 197 h 1463"/>
                      <a:gd name="T4" fmla="*/ 149 w 570"/>
                      <a:gd name="T5" fmla="*/ 165 h 1463"/>
                      <a:gd name="T6" fmla="*/ 128 w 570"/>
                      <a:gd name="T7" fmla="*/ 110 h 1463"/>
                      <a:gd name="T8" fmla="*/ 128 w 570"/>
                      <a:gd name="T9" fmla="*/ 62 h 1463"/>
                      <a:gd name="T10" fmla="*/ 112 w 570"/>
                      <a:gd name="T11" fmla="*/ 23 h 1463"/>
                      <a:gd name="T12" fmla="*/ 54 w 570"/>
                      <a:gd name="T13" fmla="*/ 0 h 1463"/>
                      <a:gd name="T14" fmla="*/ 0 w 570"/>
                      <a:gd name="T15" fmla="*/ 7 h 1463"/>
                      <a:gd name="T16" fmla="*/ 66 w 570"/>
                      <a:gd name="T17" fmla="*/ 1138 h 1463"/>
                      <a:gd name="T18" fmla="*/ 112 w 570"/>
                      <a:gd name="T19" fmla="*/ 1242 h 1463"/>
                      <a:gd name="T20" fmla="*/ 170 w 570"/>
                      <a:gd name="T21" fmla="*/ 1345 h 1463"/>
                      <a:gd name="T22" fmla="*/ 254 w 570"/>
                      <a:gd name="T23" fmla="*/ 1423 h 1463"/>
                      <a:gd name="T24" fmla="*/ 349 w 570"/>
                      <a:gd name="T25" fmla="*/ 1448 h 1463"/>
                      <a:gd name="T26" fmla="*/ 478 w 570"/>
                      <a:gd name="T27" fmla="*/ 1463 h 1463"/>
                      <a:gd name="T28" fmla="*/ 553 w 570"/>
                      <a:gd name="T29" fmla="*/ 1440 h 1463"/>
                      <a:gd name="T30" fmla="*/ 570 w 570"/>
                      <a:gd name="T31" fmla="*/ 1361 h 1463"/>
                      <a:gd name="T32" fmla="*/ 561 w 570"/>
                      <a:gd name="T33" fmla="*/ 1258 h 1463"/>
                      <a:gd name="T34" fmla="*/ 507 w 570"/>
                      <a:gd name="T35" fmla="*/ 940 h 1463"/>
                      <a:gd name="T36" fmla="*/ 461 w 570"/>
                      <a:gd name="T37" fmla="*/ 624 h 1463"/>
                      <a:gd name="T38" fmla="*/ 441 w 570"/>
                      <a:gd name="T39" fmla="*/ 387 h 1463"/>
                      <a:gd name="T40" fmla="*/ 441 w 570"/>
                      <a:gd name="T41" fmla="*/ 323 h 1463"/>
                      <a:gd name="T42" fmla="*/ 411 w 570"/>
                      <a:gd name="T43" fmla="*/ 236 h 1463"/>
                      <a:gd name="T44" fmla="*/ 378 w 570"/>
                      <a:gd name="T45" fmla="*/ 212 h 1463"/>
                      <a:gd name="T46" fmla="*/ 316 w 570"/>
                      <a:gd name="T47" fmla="*/ 212 h 14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40404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020" name="Freeform 252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319 w 489"/>
                      <a:gd name="T1" fmla="*/ 269 h 1343"/>
                      <a:gd name="T2" fmla="*/ 229 w 489"/>
                      <a:gd name="T3" fmla="*/ 261 h 1343"/>
                      <a:gd name="T4" fmla="*/ 132 w 489"/>
                      <a:gd name="T5" fmla="*/ 230 h 1343"/>
                      <a:gd name="T6" fmla="*/ 75 w 489"/>
                      <a:gd name="T7" fmla="*/ 174 h 1343"/>
                      <a:gd name="T8" fmla="*/ 42 w 489"/>
                      <a:gd name="T9" fmla="*/ 127 h 1343"/>
                      <a:gd name="T10" fmla="*/ 0 w 489"/>
                      <a:gd name="T11" fmla="*/ 0 h 1343"/>
                      <a:gd name="T12" fmla="*/ 62 w 489"/>
                      <a:gd name="T13" fmla="*/ 1035 h 1343"/>
                      <a:gd name="T14" fmla="*/ 104 w 489"/>
                      <a:gd name="T15" fmla="*/ 1130 h 1343"/>
                      <a:gd name="T16" fmla="*/ 149 w 489"/>
                      <a:gd name="T17" fmla="*/ 1216 h 1343"/>
                      <a:gd name="T18" fmla="*/ 208 w 489"/>
                      <a:gd name="T19" fmla="*/ 1280 h 1343"/>
                      <a:gd name="T20" fmla="*/ 258 w 489"/>
                      <a:gd name="T21" fmla="*/ 1311 h 1343"/>
                      <a:gd name="T22" fmla="*/ 319 w 489"/>
                      <a:gd name="T23" fmla="*/ 1328 h 1343"/>
                      <a:gd name="T24" fmla="*/ 377 w 489"/>
                      <a:gd name="T25" fmla="*/ 1343 h 1343"/>
                      <a:gd name="T26" fmla="*/ 443 w 489"/>
                      <a:gd name="T27" fmla="*/ 1343 h 1343"/>
                      <a:gd name="T28" fmla="*/ 472 w 489"/>
                      <a:gd name="T29" fmla="*/ 1328 h 1343"/>
                      <a:gd name="T30" fmla="*/ 489 w 489"/>
                      <a:gd name="T31" fmla="*/ 1280 h 1343"/>
                      <a:gd name="T32" fmla="*/ 481 w 489"/>
                      <a:gd name="T33" fmla="*/ 1200 h 1343"/>
                      <a:gd name="T34" fmla="*/ 439 w 489"/>
                      <a:gd name="T35" fmla="*/ 1018 h 1343"/>
                      <a:gd name="T36" fmla="*/ 368 w 489"/>
                      <a:gd name="T37" fmla="*/ 402 h 1343"/>
                      <a:gd name="T38" fmla="*/ 357 w 489"/>
                      <a:gd name="T39" fmla="*/ 317 h 1343"/>
                      <a:gd name="T40" fmla="*/ 319 w 489"/>
                      <a:gd name="T41" fmla="*/ 269 h 1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60606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9.2</a:t>
            </a:r>
            <a:r>
              <a:rPr lang="en-US" altLang="zh-CN">
                <a:latin typeface="Arial" panose="020B0604020202020204" pitchFamily="34" charset="0"/>
              </a:rPr>
              <a:t>  </a:t>
            </a:r>
            <a:r>
              <a:rPr lang="zh-CN" altLang="en-US">
                <a:latin typeface="Symbol" panose="05050102010706020507" pitchFamily="18" charset="2"/>
              </a:rPr>
              <a:t>拟合优度</a:t>
            </a:r>
            <a:r>
              <a:rPr lang="zh-CN" altLang="en-US"/>
              <a:t>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拟合优度检验</a:t>
            </a:r>
            <a:r>
              <a:rPr lang="zh-CN" altLang="en-US">
                <a:latin typeface="Arial" panose="020B0604020202020204" pitchFamily="34" charset="0"/>
              </a:rPr>
              <a:t/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43913" cy="4419600"/>
          </a:xfrm>
          <a:noFill/>
          <a:ln/>
        </p:spPr>
        <p:txBody>
          <a:bodyPr/>
          <a:lstStyle/>
          <a:p>
            <a:pPr marL="609600" indent="-609600" algn="just">
              <a:spcBef>
                <a:spcPct val="0"/>
              </a:spcBef>
            </a:pPr>
            <a:r>
              <a:rPr lang="en-US" altLang="zh-CN">
                <a:solidFill>
                  <a:srgbClr val="FFFFB9"/>
                </a:solidFill>
                <a:sym typeface="Symbol" panose="05050102010706020507" pitchFamily="18" charset="2"/>
              </a:rPr>
              <a:t>      </a:t>
            </a:r>
            <a:r>
              <a:rPr lang="en-US" altLang="zh-CN" b="1">
                <a:solidFill>
                  <a:srgbClr val="FFFFB9"/>
                </a:solidFill>
                <a:sym typeface="Symbol" panose="05050102010706020507" pitchFamily="18" charset="2"/>
              </a:rPr>
              <a:t>【</a:t>
            </a:r>
            <a:r>
              <a:rPr lang="zh-CN" altLang="en-US" b="1">
                <a:solidFill>
                  <a:srgbClr val="FFFFB9"/>
                </a:solidFill>
                <a:sym typeface="Symbol" panose="05050102010706020507" pitchFamily="18" charset="2"/>
              </a:rPr>
              <a:t>例</a:t>
            </a:r>
            <a:r>
              <a:rPr lang="en-US" altLang="zh-CN" b="1">
                <a:solidFill>
                  <a:srgbClr val="FFFFB9"/>
                </a:solidFill>
                <a:sym typeface="Symbol" panose="05050102010706020507" pitchFamily="18" charset="2"/>
              </a:rPr>
              <a:t>】</a:t>
            </a:r>
            <a:r>
              <a:rPr lang="en-US" altLang="zh-CN">
                <a:sym typeface="Symbol" panose="05050102010706020507" pitchFamily="18" charset="2"/>
              </a:rPr>
              <a:t>1912</a:t>
            </a:r>
            <a:r>
              <a:rPr lang="zh-CN" altLang="en-US">
                <a:sym typeface="Symbol" panose="05050102010706020507" pitchFamily="18" charset="2"/>
              </a:rPr>
              <a:t>年</a:t>
            </a:r>
            <a:r>
              <a:rPr lang="en-US" altLang="zh-CN">
                <a:sym typeface="Symbol" panose="05050102010706020507" pitchFamily="18" charset="2"/>
              </a:rPr>
              <a:t>4</a:t>
            </a:r>
            <a:r>
              <a:rPr lang="zh-CN" altLang="en-US">
                <a:sym typeface="Symbol" panose="05050102010706020507" pitchFamily="18" charset="2"/>
              </a:rPr>
              <a:t>月</a:t>
            </a:r>
            <a:r>
              <a:rPr lang="en-US" altLang="zh-CN">
                <a:sym typeface="Symbol" panose="05050102010706020507" pitchFamily="18" charset="2"/>
              </a:rPr>
              <a:t>15</a:t>
            </a:r>
            <a:r>
              <a:rPr lang="zh-CN" altLang="en-US">
                <a:sym typeface="Symbol" panose="05050102010706020507" pitchFamily="18" charset="2"/>
              </a:rPr>
              <a:t>日，豪华巨轮泰坦尼克号与冰山相撞沉没。当时船上共有共</a:t>
            </a:r>
            <a:r>
              <a:rPr lang="en-US" altLang="zh-CN">
                <a:sym typeface="Symbol" panose="05050102010706020507" pitchFamily="18" charset="2"/>
              </a:rPr>
              <a:t>2208</a:t>
            </a:r>
            <a:r>
              <a:rPr lang="zh-CN" altLang="en-US">
                <a:sym typeface="Symbol" panose="05050102010706020507" pitchFamily="18" charset="2"/>
              </a:rPr>
              <a:t>人，其中男性</a:t>
            </a:r>
            <a:r>
              <a:rPr lang="en-US" altLang="zh-CN">
                <a:sym typeface="Symbol" panose="05050102010706020507" pitchFamily="18" charset="2"/>
              </a:rPr>
              <a:t>1738</a:t>
            </a:r>
            <a:r>
              <a:rPr lang="zh-CN" altLang="en-US">
                <a:sym typeface="Symbol" panose="05050102010706020507" pitchFamily="18" charset="2"/>
              </a:rPr>
              <a:t>人，女性</a:t>
            </a:r>
            <a:r>
              <a:rPr lang="en-US" altLang="zh-CN">
                <a:sym typeface="Symbol" panose="05050102010706020507" pitchFamily="18" charset="2"/>
              </a:rPr>
              <a:t>470</a:t>
            </a:r>
            <a:r>
              <a:rPr lang="zh-CN" altLang="en-US">
                <a:sym typeface="Symbol" panose="05050102010706020507" pitchFamily="18" charset="2"/>
              </a:rPr>
              <a:t>人。海难发生后，幸存者为</a:t>
            </a:r>
            <a:r>
              <a:rPr lang="en-US" altLang="zh-CN">
                <a:sym typeface="Symbol" panose="05050102010706020507" pitchFamily="18" charset="2"/>
              </a:rPr>
              <a:t>718</a:t>
            </a:r>
            <a:r>
              <a:rPr lang="zh-CN" altLang="en-US">
                <a:sym typeface="Symbol" panose="05050102010706020507" pitchFamily="18" charset="2"/>
              </a:rPr>
              <a:t>人，其中男性</a:t>
            </a:r>
            <a:r>
              <a:rPr lang="en-US" altLang="zh-CN">
                <a:sym typeface="Symbol" panose="05050102010706020507" pitchFamily="18" charset="2"/>
              </a:rPr>
              <a:t>374</a:t>
            </a:r>
            <a:r>
              <a:rPr lang="zh-CN" altLang="en-US">
                <a:sym typeface="Symbol" panose="05050102010706020507" pitchFamily="18" charset="2"/>
              </a:rPr>
              <a:t>人，女性</a:t>
            </a:r>
            <a:r>
              <a:rPr lang="en-US" altLang="zh-CN">
                <a:sym typeface="Symbol" panose="05050102010706020507" pitchFamily="18" charset="2"/>
              </a:rPr>
              <a:t>344</a:t>
            </a:r>
            <a:r>
              <a:rPr lang="zh-CN" altLang="en-US">
                <a:sym typeface="Symbol" panose="05050102010706020507" pitchFamily="18" charset="2"/>
              </a:rPr>
              <a:t>人，以的显著性水平检验存活状况与性别是否有关。 </a:t>
            </a:r>
            <a:r>
              <a:rPr lang="en-US" altLang="zh-CN">
                <a:solidFill>
                  <a:srgbClr val="FFFFB9"/>
                </a:solidFill>
                <a:sym typeface="Symbol" panose="05050102010706020507" pitchFamily="18" charset="2"/>
              </a:rPr>
              <a:t>(</a:t>
            </a:r>
            <a:r>
              <a:rPr lang="en-US" altLang="zh-CN">
                <a:solidFill>
                  <a:srgbClr val="FFFFB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 0.05)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拟合优度检验</a:t>
            </a:r>
            <a:r>
              <a:rPr lang="zh-CN" altLang="en-US">
                <a:latin typeface="Arial" panose="020B0604020202020204" pitchFamily="34" charset="0"/>
              </a:rPr>
              <a:t/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43913" cy="4419600"/>
          </a:xfrm>
          <a:noFill/>
          <a:ln/>
        </p:spPr>
        <p:txBody>
          <a:bodyPr/>
          <a:lstStyle/>
          <a:p>
            <a:pPr marL="609600" indent="-609600"/>
            <a:r>
              <a:rPr lang="zh-CN" altLang="zh-CN" sz="3000" b="1">
                <a:sym typeface="Symbol" panose="05050102010706020507" pitchFamily="18" charset="2"/>
              </a:rPr>
              <a:t>解：</a:t>
            </a:r>
            <a:r>
              <a:rPr lang="zh-CN" altLang="zh-CN" sz="3000">
                <a:sym typeface="Symbol" panose="05050102010706020507" pitchFamily="18" charset="2"/>
              </a:rPr>
              <a:t>要回答观察频数与期望频数是否一致</a:t>
            </a:r>
            <a:r>
              <a:rPr lang="zh-CN" altLang="en-US" sz="3000">
                <a:sym typeface="Symbol" panose="05050102010706020507" pitchFamily="18" charset="2"/>
              </a:rPr>
              <a:t>，检验如下假设：</a:t>
            </a:r>
            <a:endParaRPr lang="zh-CN" altLang="zh-CN" sz="3000">
              <a:sym typeface="Symbol" panose="05050102010706020507" pitchFamily="18" charset="2"/>
            </a:endParaRPr>
          </a:p>
          <a:p>
            <a:pPr marL="609600" indent="-609600"/>
            <a:r>
              <a:rPr lang="zh-CN" altLang="en-US" sz="3000">
                <a:sym typeface="Symbol" panose="05050102010706020507" pitchFamily="18" charset="2"/>
              </a:rPr>
              <a:t>      </a:t>
            </a:r>
            <a:r>
              <a:rPr lang="en-US" altLang="zh-CN" sz="3000">
                <a:sym typeface="Symbol" panose="05050102010706020507" pitchFamily="18" charset="2"/>
              </a:rPr>
              <a:t>H</a:t>
            </a:r>
            <a:r>
              <a:rPr lang="en-US" altLang="zh-CN" sz="3000" baseline="-25000">
                <a:sym typeface="Symbol" panose="05050102010706020507" pitchFamily="18" charset="2"/>
              </a:rPr>
              <a:t>0</a:t>
            </a:r>
            <a:r>
              <a:rPr lang="zh-CN" altLang="zh-CN" sz="3000">
                <a:sym typeface="Symbol" panose="05050102010706020507" pitchFamily="18" charset="2"/>
              </a:rPr>
              <a:t>：观察频数与期望频数一致</a:t>
            </a:r>
            <a:endParaRPr lang="zh-CN" altLang="en-US" sz="3000">
              <a:sym typeface="Symbol" panose="05050102010706020507" pitchFamily="18" charset="2"/>
            </a:endParaRPr>
          </a:p>
          <a:p>
            <a:pPr marL="609600" indent="-609600"/>
            <a:r>
              <a:rPr lang="zh-CN" altLang="en-US" sz="3000">
                <a:sym typeface="Symbol" panose="05050102010706020507" pitchFamily="18" charset="2"/>
              </a:rPr>
              <a:t>      </a:t>
            </a:r>
            <a:r>
              <a:rPr lang="en-US" altLang="zh-CN" sz="3000">
                <a:sym typeface="Symbol" panose="05050102010706020507" pitchFamily="18" charset="2"/>
              </a:rPr>
              <a:t>H</a:t>
            </a:r>
            <a:r>
              <a:rPr lang="en-US" altLang="zh-CN" sz="3000" baseline="-25000">
                <a:sym typeface="Symbol" panose="05050102010706020507" pitchFamily="18" charset="2"/>
              </a:rPr>
              <a:t>1</a:t>
            </a:r>
            <a:r>
              <a:rPr lang="zh-CN" altLang="en-US" sz="3000">
                <a:sym typeface="Symbol" panose="05050102010706020507" pitchFamily="18" charset="2"/>
              </a:rPr>
              <a:t>：观察频数与期望频数不一致</a:t>
            </a:r>
          </a:p>
        </p:txBody>
      </p:sp>
      <p:pic>
        <p:nvPicPr>
          <p:cNvPr id="277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933825"/>
            <a:ext cx="6626225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拟合优度检验</a:t>
            </a:r>
            <a:r>
              <a:rPr lang="zh-CN" altLang="en-US">
                <a:latin typeface="Arial" panose="020B0604020202020204" pitchFamily="34" charset="0"/>
              </a:rPr>
              <a:t/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8443913" cy="4419600"/>
          </a:xfrm>
          <a:noFill/>
          <a:ln/>
        </p:spPr>
        <p:txBody>
          <a:bodyPr/>
          <a:lstStyle/>
          <a:p>
            <a:pPr marL="609600" indent="-609600" algn="just"/>
            <a:r>
              <a:rPr lang="zh-CN" altLang="zh-CN">
                <a:sym typeface="Symbol" panose="05050102010706020507" pitchFamily="18" charset="2"/>
              </a:rPr>
              <a:t>自由度的计算为</a:t>
            </a:r>
            <a:r>
              <a:rPr lang="en-US" altLang="zh-CN">
                <a:sym typeface="Symbol" panose="05050102010706020507" pitchFamily="18" charset="2"/>
              </a:rPr>
              <a:t>df=R-1</a:t>
            </a:r>
            <a:r>
              <a:rPr lang="zh-CN" altLang="en-US">
                <a:sym typeface="Symbol" panose="05050102010706020507" pitchFamily="18" charset="2"/>
              </a:rPr>
              <a:t>，</a:t>
            </a:r>
            <a:r>
              <a:rPr lang="en-US" altLang="zh-CN">
                <a:sym typeface="Symbol" panose="05050102010706020507" pitchFamily="18" charset="2"/>
              </a:rPr>
              <a:t>R</a:t>
            </a:r>
            <a:r>
              <a:rPr lang="zh-CN" altLang="en-US">
                <a:sym typeface="Symbol" panose="05050102010706020507" pitchFamily="18" charset="2"/>
              </a:rPr>
              <a:t>为分类变量类型的个数。在本例中，分类变量是性别，有男女两个类别，故</a:t>
            </a:r>
            <a:r>
              <a:rPr lang="en-US" altLang="zh-CN">
                <a:sym typeface="Symbol" panose="05050102010706020507" pitchFamily="18" charset="2"/>
              </a:rPr>
              <a:t>R=2</a:t>
            </a:r>
            <a:r>
              <a:rPr lang="zh-CN" altLang="en-US">
                <a:sym typeface="Symbol" panose="05050102010706020507" pitchFamily="18" charset="2"/>
              </a:rPr>
              <a:t>，于是自由度</a:t>
            </a:r>
            <a:r>
              <a:rPr lang="en-US" altLang="zh-CN">
                <a:sym typeface="Symbol" panose="05050102010706020507" pitchFamily="18" charset="2"/>
              </a:rPr>
              <a:t>df=2-1=1</a:t>
            </a:r>
            <a:r>
              <a:rPr lang="zh-CN" altLang="en-US">
                <a:sym typeface="Symbol" panose="05050102010706020507" pitchFamily="18" charset="2"/>
              </a:rPr>
              <a:t>，经查分布表， </a:t>
            </a:r>
            <a:r>
              <a:rPr lang="zh-CN" altLang="en-US" sz="3600">
                <a:sym typeface="Symbol" panose="05050102010706020507" pitchFamily="18" charset="2"/>
              </a:rPr>
              <a:t></a:t>
            </a:r>
            <a:r>
              <a:rPr lang="zh-CN" altLang="en-US" sz="3600" baseline="30000">
                <a:sym typeface="Symbol" panose="05050102010706020507" pitchFamily="18" charset="2"/>
              </a:rPr>
              <a:t></a:t>
            </a:r>
            <a:r>
              <a:rPr lang="zh-CN" altLang="en-US" baseline="-25000">
                <a:sym typeface="Symbol" panose="05050102010706020507" pitchFamily="18" charset="2"/>
              </a:rPr>
              <a:t>（</a:t>
            </a:r>
            <a:r>
              <a:rPr lang="en-US" altLang="zh-CN" baseline="-25000">
                <a:sym typeface="Symbol" panose="05050102010706020507" pitchFamily="18" charset="2"/>
              </a:rPr>
              <a:t>0.1</a:t>
            </a:r>
            <a:r>
              <a:rPr lang="zh-CN" altLang="en-US" baseline="-25000">
                <a:sym typeface="Symbol" panose="05050102010706020507" pitchFamily="18" charset="2"/>
              </a:rPr>
              <a:t>）</a:t>
            </a:r>
            <a:r>
              <a:rPr lang="en-US" altLang="zh-CN">
                <a:sym typeface="Symbol" panose="05050102010706020507" pitchFamily="18" charset="2"/>
              </a:rPr>
              <a:t>(1)=2.706</a:t>
            </a:r>
            <a:r>
              <a:rPr lang="zh-CN" altLang="en-US">
                <a:sym typeface="Symbol" panose="05050102010706020507" pitchFamily="18" charset="2"/>
              </a:rPr>
              <a:t>，故拒绝</a:t>
            </a:r>
            <a:r>
              <a:rPr lang="en-US" altLang="zh-CN">
                <a:sym typeface="Symbol" panose="05050102010706020507" pitchFamily="18" charset="2"/>
              </a:rPr>
              <a:t>H</a:t>
            </a:r>
            <a:r>
              <a:rPr lang="en-US" altLang="zh-CN" baseline="-25000">
                <a:sym typeface="Symbol" panose="05050102010706020507" pitchFamily="18" charset="2"/>
              </a:rPr>
              <a:t>0</a:t>
            </a:r>
            <a:r>
              <a:rPr lang="zh-CN" altLang="en-US">
                <a:sym typeface="Symbol" panose="05050102010706020507" pitchFamily="18" charset="2"/>
              </a:rPr>
              <a:t>，说明存活状况与性别显著相关</a:t>
            </a: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9.3  </a:t>
            </a:r>
            <a:r>
              <a:rPr lang="zh-CN" altLang="en-US"/>
              <a:t>列联分析：独立性检验 </a:t>
            </a:r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971550" y="2276475"/>
            <a:ext cx="400367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9.3.1   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列联表</a:t>
            </a:r>
          </a:p>
          <a:p>
            <a:pPr eaLnBrk="1" hangingPunct="1"/>
            <a:endParaRPr lang="zh-CN" altLang="en-US" sz="4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/>
            <a:r>
              <a:rPr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9.3.2 </a:t>
            </a:r>
            <a:r>
              <a:rPr lang="zh-CN" altLang="en-US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独立性检验</a:t>
            </a:r>
          </a:p>
          <a:p>
            <a:pPr eaLnBrk="1" hangingPunct="1"/>
            <a:endParaRPr lang="en-US" altLang="zh-CN" sz="4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/>
              <a:t>列联表</a:t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(contingency table)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343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/>
              <a:t>由两个以上的变量交叉分类的频数分布表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/>
              <a:t>行变量的类别用 </a:t>
            </a:r>
            <a:r>
              <a:rPr lang="en-US" altLang="zh-CN" sz="3000" i="1"/>
              <a:t>r</a:t>
            </a:r>
            <a:r>
              <a:rPr lang="en-US" altLang="zh-CN" sz="3000"/>
              <a:t> </a:t>
            </a:r>
            <a:r>
              <a:rPr lang="zh-CN" altLang="en-US" sz="3000"/>
              <a:t>表示， </a:t>
            </a:r>
            <a:r>
              <a:rPr lang="en-US" altLang="zh-CN" sz="3000" i="1"/>
              <a:t>r</a:t>
            </a:r>
            <a:r>
              <a:rPr lang="en-US" altLang="zh-CN" sz="3000" i="1" baseline="-25000"/>
              <a:t>i</a:t>
            </a:r>
            <a:r>
              <a:rPr lang="en-US" altLang="zh-CN" sz="3000" i="1"/>
              <a:t> </a:t>
            </a:r>
            <a:r>
              <a:rPr lang="zh-CN" altLang="en-US" sz="3000"/>
              <a:t>表示第 </a:t>
            </a:r>
            <a:r>
              <a:rPr lang="en-US" altLang="zh-CN" sz="3000" i="1"/>
              <a:t>i</a:t>
            </a:r>
            <a:r>
              <a:rPr lang="en-US" altLang="zh-CN" sz="3000"/>
              <a:t> </a:t>
            </a:r>
            <a:r>
              <a:rPr lang="zh-CN" altLang="en-US" sz="3000"/>
              <a:t>个类别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/>
              <a:t>列变量的类别用 </a:t>
            </a:r>
            <a:r>
              <a:rPr lang="en-US" altLang="zh-CN" sz="3000" i="1"/>
              <a:t>c</a:t>
            </a:r>
            <a:r>
              <a:rPr lang="en-US" altLang="zh-CN" sz="3000"/>
              <a:t> </a:t>
            </a:r>
            <a:r>
              <a:rPr lang="zh-CN" altLang="en-US" sz="3000"/>
              <a:t>表示， </a:t>
            </a:r>
            <a:r>
              <a:rPr lang="en-US" altLang="zh-CN" sz="3000" i="1"/>
              <a:t>c</a:t>
            </a:r>
            <a:r>
              <a:rPr lang="en-US" altLang="zh-CN" sz="3000" i="1" baseline="-25000"/>
              <a:t>j</a:t>
            </a:r>
            <a:r>
              <a:rPr lang="en-US" altLang="zh-CN" sz="3000" i="1"/>
              <a:t> </a:t>
            </a:r>
            <a:r>
              <a:rPr lang="zh-CN" altLang="en-US" sz="3000"/>
              <a:t>表示第 </a:t>
            </a:r>
            <a:r>
              <a:rPr lang="en-US" altLang="zh-CN" sz="3000" i="1"/>
              <a:t>j</a:t>
            </a:r>
            <a:r>
              <a:rPr lang="en-US" altLang="zh-CN" sz="3000"/>
              <a:t> </a:t>
            </a:r>
            <a:r>
              <a:rPr lang="zh-CN" altLang="en-US" sz="3000"/>
              <a:t>个类别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/>
              <a:t>每种组合的观察频数用 </a:t>
            </a:r>
            <a:r>
              <a:rPr lang="en-US" altLang="zh-CN" sz="3000" i="1"/>
              <a:t>f</a:t>
            </a:r>
            <a:r>
              <a:rPr lang="en-US" altLang="zh-CN" sz="3000" i="1" baseline="-25000"/>
              <a:t>ij</a:t>
            </a:r>
            <a:r>
              <a:rPr lang="en-US" altLang="zh-CN" sz="3000"/>
              <a:t> </a:t>
            </a:r>
            <a:r>
              <a:rPr lang="zh-CN" altLang="en-US" sz="3000"/>
              <a:t>表示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/>
              <a:t>表中</a:t>
            </a:r>
            <a:r>
              <a:rPr lang="zh-CN" altLang="en-US" sz="3000">
                <a:solidFill>
                  <a:srgbClr val="FCFEB9"/>
                </a:solidFill>
              </a:rPr>
              <a:t>列出了</a:t>
            </a:r>
            <a:r>
              <a:rPr lang="zh-CN" altLang="en-US" sz="3000"/>
              <a:t>行变量和列变量的所有可能的组合，所以称为列联表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/>
              <a:t>一个</a:t>
            </a:r>
            <a:r>
              <a:rPr lang="zh-CN" altLang="en-US" sz="3000" i="1"/>
              <a:t> </a:t>
            </a:r>
            <a:r>
              <a:rPr lang="en-US" altLang="zh-CN" sz="3000" i="1"/>
              <a:t>r </a:t>
            </a:r>
            <a:r>
              <a:rPr lang="zh-CN" altLang="en-US" sz="3000"/>
              <a:t>行 </a:t>
            </a:r>
            <a:r>
              <a:rPr lang="en-US" altLang="zh-CN" sz="3000" i="1"/>
              <a:t>c</a:t>
            </a:r>
            <a:r>
              <a:rPr lang="en-US" altLang="zh-CN" sz="3000"/>
              <a:t> </a:t>
            </a:r>
            <a:r>
              <a:rPr lang="zh-CN" altLang="en-US" sz="3000"/>
              <a:t>列的列联表称为 </a:t>
            </a:r>
            <a:r>
              <a:rPr lang="en-US" altLang="zh-CN" sz="3000" i="1"/>
              <a:t>r</a:t>
            </a:r>
            <a:r>
              <a:rPr lang="en-US" altLang="zh-CN" sz="3000"/>
              <a:t> </a:t>
            </a:r>
            <a:r>
              <a:rPr lang="en-US" altLang="zh-CN" sz="3000">
                <a:sym typeface="Symbol" panose="05050102010706020507" pitchFamily="18" charset="2"/>
              </a:rPr>
              <a:t> </a:t>
            </a:r>
            <a:r>
              <a:rPr lang="en-US" altLang="zh-CN" sz="3000" i="1">
                <a:sym typeface="Symbol" panose="05050102010706020507" pitchFamily="18" charset="2"/>
              </a:rPr>
              <a:t>c</a:t>
            </a:r>
            <a:r>
              <a:rPr lang="en-US" altLang="zh-CN" sz="3000">
                <a:sym typeface="Symbol" panose="05050102010706020507" pitchFamily="18" charset="2"/>
              </a:rPr>
              <a:t> </a:t>
            </a:r>
            <a:r>
              <a:rPr lang="zh-CN" altLang="en-US" sz="3000">
                <a:sym typeface="Symbol" panose="05050102010706020507" pitchFamily="18" charset="2"/>
              </a:rPr>
              <a:t>列联表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列联表的结构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</a:rPr>
              <a:t>r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 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列联表的一般表示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178289" name="Group 113"/>
          <p:cNvGraphicFramePr>
            <a:graphicFrameLocks noGrp="1"/>
          </p:cNvGraphicFramePr>
          <p:nvPr/>
        </p:nvGraphicFramePr>
        <p:xfrm>
          <a:off x="609600" y="1905000"/>
          <a:ext cx="7772400" cy="3733801"/>
        </p:xfrm>
        <a:graphic>
          <a:graphicData uri="http://schemas.openxmlformats.org/drawingml/2006/table">
            <a:tbl>
              <a:tblPr/>
              <a:tblGrid>
                <a:gridCol w="1797050"/>
                <a:gridCol w="1473200"/>
                <a:gridCol w="1450975"/>
                <a:gridCol w="1454150"/>
                <a:gridCol w="1597025"/>
              </a:tblGrid>
              <a:tr h="5921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列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6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6EB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 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6EB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6EB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44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1" lang="en-US" altLang="zh-CN" sz="32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44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44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33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B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</a:tbl>
          </a:graphicData>
        </a:graphic>
      </p:graphicFrame>
      <p:sp>
        <p:nvSpPr>
          <p:cNvPr id="178213" name="Line 37"/>
          <p:cNvSpPr>
            <a:spLocks noChangeShapeType="1"/>
          </p:cNvSpPr>
          <p:nvPr/>
        </p:nvSpPr>
        <p:spPr bwMode="auto">
          <a:xfrm>
            <a:off x="609600" y="1905000"/>
            <a:ext cx="1804988" cy="1168400"/>
          </a:xfrm>
          <a:prstGeom prst="line">
            <a:avLst/>
          </a:prstGeom>
          <a:noFill/>
          <a:ln w="12700">
            <a:solidFill>
              <a:srgbClr val="CC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214" name="Text Box 38"/>
          <p:cNvSpPr txBox="1">
            <a:spLocks noChangeArrowheads="1"/>
          </p:cNvSpPr>
          <p:nvPr/>
        </p:nvSpPr>
        <p:spPr bwMode="auto">
          <a:xfrm>
            <a:off x="1447800" y="2057400"/>
            <a:ext cx="1020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列</a:t>
            </a:r>
            <a:r>
              <a:rPr lang="en-US" altLang="zh-CN" sz="2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  <a:r>
              <a:rPr lang="en-US" altLang="zh-CN" sz="2600" b="1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78215" name="Text Box 39"/>
          <p:cNvSpPr txBox="1">
            <a:spLocks noChangeArrowheads="1"/>
          </p:cNvSpPr>
          <p:nvPr/>
        </p:nvSpPr>
        <p:spPr bwMode="auto">
          <a:xfrm>
            <a:off x="887413" y="2559050"/>
            <a:ext cx="9413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行</a:t>
            </a:r>
            <a:r>
              <a:rPr lang="en-US" altLang="zh-CN" sz="2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lang="en-US" altLang="zh-CN" sz="2600" b="1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78282" name="Text Box 106"/>
          <p:cNvSpPr txBox="1">
            <a:spLocks noChangeArrowheads="1"/>
          </p:cNvSpPr>
          <p:nvPr/>
        </p:nvSpPr>
        <p:spPr bwMode="auto">
          <a:xfrm>
            <a:off x="762000" y="5673725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  <a:r>
              <a:rPr lang="en-US" altLang="zh-CN" b="1" i="1" baseline="-25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ij</a:t>
            </a:r>
            <a:r>
              <a:rPr lang="en-US" altLang="zh-CN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表示第 </a:t>
            </a:r>
            <a:r>
              <a:rPr lang="en-US" altLang="zh-CN" b="1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行第 </a:t>
            </a:r>
            <a:r>
              <a:rPr lang="en-US" altLang="zh-CN" b="1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列的观察频数</a:t>
            </a: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独立性检验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80277" name="Text Box 53"/>
          <p:cNvSpPr txBox="1">
            <a:spLocks noChangeArrowheads="1"/>
          </p:cNvSpPr>
          <p:nvPr/>
        </p:nvSpPr>
        <p:spPr bwMode="auto">
          <a:xfrm>
            <a:off x="381000" y="1752600"/>
            <a:ext cx="845820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5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【</a:t>
            </a:r>
            <a:r>
              <a:rPr lang="zh-CN" altLang="en-US" sz="25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25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】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一种原料来自三个不同的地区，原料质量被分成三个不同等级。从这批原料中随机抽取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500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件进行检验，结果如表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9-3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所示，要求检验各个地区和原料质量之间是否存在依赖关系？ </a:t>
            </a:r>
            <a:r>
              <a:rPr lang="en-US" altLang="zh-CN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( 0.05)</a:t>
            </a:r>
            <a:r>
              <a:rPr lang="en-US" altLang="zh-CN"/>
              <a:t> </a:t>
            </a:r>
          </a:p>
        </p:txBody>
      </p:sp>
      <p:sp>
        <p:nvSpPr>
          <p:cNvPr id="180334" name="Rectangle 110"/>
          <p:cNvSpPr>
            <a:spLocks noChangeArrowheads="1"/>
          </p:cNvSpPr>
          <p:nvPr/>
        </p:nvSpPr>
        <p:spPr bwMode="auto">
          <a:xfrm>
            <a:off x="684213" y="3317875"/>
            <a:ext cx="81264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解：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：地区和原料等级之间是独立的（不存在依赖关系）</a:t>
            </a:r>
          </a:p>
          <a:p>
            <a:pPr eaLnBrk="1" hangingPunct="1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：地区和原料等级之间不独立  （存在依赖关系）</a:t>
            </a:r>
          </a:p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           </a:t>
            </a:r>
          </a:p>
        </p:txBody>
      </p:sp>
      <p:sp>
        <p:nvSpPr>
          <p:cNvPr id="180340" name="Rectangle 116"/>
          <p:cNvSpPr>
            <a:spLocks noChangeArrowheads="1"/>
          </p:cNvSpPr>
          <p:nvPr/>
        </p:nvSpPr>
        <p:spPr bwMode="auto">
          <a:xfrm>
            <a:off x="0" y="2536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0341" name="Rectangle 117"/>
          <p:cNvSpPr>
            <a:spLocks noChangeArrowheads="1"/>
          </p:cNvSpPr>
          <p:nvPr/>
        </p:nvSpPr>
        <p:spPr bwMode="auto">
          <a:xfrm>
            <a:off x="1763713" y="5051425"/>
            <a:ext cx="488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0344" name="Rectangle 120"/>
          <p:cNvSpPr>
            <a:spLocks noChangeArrowheads="1"/>
          </p:cNvSpPr>
          <p:nvPr/>
        </p:nvSpPr>
        <p:spPr bwMode="auto">
          <a:xfrm>
            <a:off x="1331913" y="4221163"/>
            <a:ext cx="72723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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0.05(4)=9.488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故拒绝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</a:rPr>
              <a:t>H0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，接受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</a:rPr>
              <a:t>H1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，即地区和原料等级之间存在依赖关系，原料的质量受地区的影响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独立性检验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81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7337"/>
            <a:ext cx="8280920" cy="51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639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独立性检验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8" y="1913811"/>
            <a:ext cx="8488473" cy="302735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381000"/>
            <a:ext cx="7162800" cy="914400"/>
          </a:xfrm>
          <a:noFill/>
          <a:ln/>
        </p:spPr>
        <p:txBody>
          <a:bodyPr anchor="ctr" anchorCtr="0"/>
          <a:lstStyle/>
          <a:p>
            <a:r>
              <a:rPr lang="zh-CN" altLang="en-US" sz="4000">
                <a:latin typeface="Arial" panose="020B0604020202020204" pitchFamily="34" charset="0"/>
              </a:rPr>
              <a:t>第 </a:t>
            </a:r>
            <a:r>
              <a:rPr lang="en-US" altLang="zh-CN" sz="4000">
                <a:latin typeface="Arial" panose="020B0604020202020204" pitchFamily="34" charset="0"/>
              </a:rPr>
              <a:t>9 </a:t>
            </a:r>
            <a:r>
              <a:rPr lang="zh-CN" altLang="en-US" sz="4000">
                <a:latin typeface="Arial" panose="020B0604020202020204" pitchFamily="34" charset="0"/>
              </a:rPr>
              <a:t>章   分类数据分析</a:t>
            </a:r>
            <a:endParaRPr lang="zh-CN" altLang="en-US" sz="4000" b="0">
              <a:latin typeface="Arial" panose="020B0604020202020204" pitchFamily="34" charset="0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905000"/>
            <a:ext cx="8001000" cy="4038600"/>
          </a:xfrm>
          <a:noFill/>
          <a:ln/>
        </p:spPr>
        <p:txBody>
          <a:bodyPr/>
          <a:lstStyle/>
          <a:p>
            <a:pPr algn="l"/>
            <a:r>
              <a:rPr lang="en-US" altLang="zh-CN" sz="3200" b="1" dirty="0"/>
              <a:t>9.1  </a:t>
            </a:r>
            <a:r>
              <a:rPr lang="zh-CN" altLang="en-US" sz="3200" b="1" dirty="0"/>
              <a:t>分类数据与</a:t>
            </a:r>
            <a:r>
              <a:rPr lang="en-US" altLang="zh-CN" sz="3200" b="1" dirty="0">
                <a:latin typeface="Symbol" panose="05050102010706020507" pitchFamily="18" charset="2"/>
              </a:rPr>
              <a:t>c</a:t>
            </a:r>
            <a:r>
              <a:rPr lang="en-US" altLang="zh-CN" sz="3200" b="1" baseline="30000" dirty="0"/>
              <a:t>2</a:t>
            </a:r>
            <a:r>
              <a:rPr lang="zh-CN" altLang="en-US" sz="3200" b="1" dirty="0"/>
              <a:t>统计量 </a:t>
            </a:r>
          </a:p>
          <a:p>
            <a:pPr algn="l"/>
            <a:r>
              <a:rPr lang="en-US" altLang="zh-CN" sz="3200" b="1" dirty="0"/>
              <a:t>9.2  </a:t>
            </a:r>
            <a:r>
              <a:rPr lang="zh-CN" altLang="en-US" sz="3200" b="1" dirty="0">
                <a:latin typeface="Symbol" panose="05050102010706020507" pitchFamily="18" charset="2"/>
              </a:rPr>
              <a:t>拟合优度</a:t>
            </a:r>
            <a:r>
              <a:rPr lang="zh-CN" altLang="en-US" sz="3200" b="1" baseline="30000" dirty="0">
                <a:sym typeface="Symbol" panose="05050102010706020507" pitchFamily="18" charset="2"/>
              </a:rPr>
              <a:t> </a:t>
            </a:r>
            <a:r>
              <a:rPr lang="zh-CN" altLang="en-US" sz="3200" b="1" dirty="0">
                <a:sym typeface="Symbol" panose="05050102010706020507" pitchFamily="18" charset="2"/>
              </a:rPr>
              <a:t>检验</a:t>
            </a:r>
            <a:endParaRPr lang="zh-CN" altLang="en-US" sz="3200" b="1" baseline="30000" dirty="0"/>
          </a:p>
          <a:p>
            <a:pPr algn="l"/>
            <a:r>
              <a:rPr lang="en-US" altLang="zh-CN" sz="3200" b="1" dirty="0"/>
              <a:t>9.3  </a:t>
            </a:r>
            <a:r>
              <a:rPr lang="zh-CN" altLang="en-US" sz="3200" b="1" dirty="0"/>
              <a:t>列联分析：独立性检验</a:t>
            </a:r>
          </a:p>
          <a:p>
            <a:pPr algn="l"/>
            <a:r>
              <a:rPr lang="en-US" altLang="zh-CN" sz="3200" b="1" dirty="0"/>
              <a:t>9.4  </a:t>
            </a:r>
            <a:r>
              <a:rPr lang="zh-CN" altLang="en-US" sz="3200" b="1" dirty="0" smtClean="0"/>
              <a:t>列联表中的相关度量</a:t>
            </a:r>
            <a:endParaRPr lang="en-US" altLang="zh-CN" sz="3200" b="1" dirty="0" smtClean="0"/>
          </a:p>
          <a:p>
            <a:pPr algn="l"/>
            <a:r>
              <a:rPr lang="en-US" altLang="zh-CN" sz="3200" b="1" dirty="0" smtClean="0"/>
              <a:t>9.5  </a:t>
            </a:r>
            <a:r>
              <a:rPr lang="zh-CN" altLang="en-US" sz="3200" b="1" dirty="0" smtClean="0"/>
              <a:t>列</a:t>
            </a:r>
            <a:r>
              <a:rPr lang="zh-CN" altLang="en-US" sz="3200" b="1" dirty="0"/>
              <a:t>联分析中应注意的问题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9.4  </a:t>
            </a:r>
            <a:r>
              <a:rPr lang="zh-CN" altLang="en-US">
                <a:sym typeface="Symbol" panose="05050102010706020507" pitchFamily="18" charset="2"/>
              </a:rPr>
              <a:t>列联表中的相关测量</a:t>
            </a:r>
          </a:p>
        </p:txBody>
      </p:sp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914400" y="19812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/>
              <a:t>9.4.1  </a:t>
            </a:r>
            <a:r>
              <a:rPr lang="en-US" altLang="zh-CN" b="1" i="1"/>
              <a:t> </a:t>
            </a:r>
            <a:r>
              <a:rPr lang="en-US" altLang="zh-CN" b="1" i="1">
                <a:sym typeface="Symbol" panose="05050102010706020507" pitchFamily="18" charset="2"/>
              </a:rPr>
              <a:t></a:t>
            </a:r>
            <a:r>
              <a:rPr lang="en-US" altLang="zh-CN" b="1" baseline="30000">
                <a:sym typeface="Symbol" panose="05050102010706020507" pitchFamily="18" charset="2"/>
              </a:rPr>
              <a:t>  </a:t>
            </a:r>
            <a:r>
              <a:rPr lang="zh-CN" altLang="en-US" b="1"/>
              <a:t>相关系数</a:t>
            </a:r>
          </a:p>
          <a:p>
            <a:pPr algn="l">
              <a:spcBef>
                <a:spcPct val="24000"/>
              </a:spcBef>
            </a:pPr>
            <a:r>
              <a:rPr lang="en-US" altLang="zh-CN" b="1">
                <a:sym typeface="Symbol" panose="05050102010706020507" pitchFamily="18" charset="2"/>
              </a:rPr>
              <a:t>9.4.2   </a:t>
            </a:r>
            <a:r>
              <a:rPr lang="zh-CN" altLang="en-US" b="1">
                <a:sym typeface="Symbol" panose="05050102010706020507" pitchFamily="18" charset="2"/>
              </a:rPr>
              <a:t>列联相关系数</a:t>
            </a:r>
          </a:p>
          <a:p>
            <a:pPr algn="l">
              <a:spcBef>
                <a:spcPct val="24000"/>
              </a:spcBef>
            </a:pPr>
            <a:r>
              <a:rPr lang="en-US" altLang="zh-CN" b="1">
                <a:sym typeface="Symbol" panose="05050102010706020507" pitchFamily="18" charset="2"/>
              </a:rPr>
              <a:t>9.4.3   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>
                <a:sym typeface="Symbol" panose="05050102010706020507" pitchFamily="18" charset="2"/>
              </a:rPr>
              <a:t> </a:t>
            </a:r>
            <a:r>
              <a:rPr lang="zh-CN" altLang="en-US" b="1">
                <a:sym typeface="Symbol" panose="05050102010706020507" pitchFamily="18" charset="2"/>
              </a:rPr>
              <a:t>相关系数</a:t>
            </a:r>
            <a:endParaRPr lang="zh-CN" altLang="en-US" b="1" baseline="30000">
              <a:sym typeface="Symbol" panose="05050102010706020507" pitchFamily="18" charset="2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sym typeface="Symbol" panose="05050102010706020507" pitchFamily="18" charset="2"/>
              </a:rPr>
              <a:t>列联表中的相关测量</a:t>
            </a:r>
            <a:endParaRPr lang="zh-CN" altLang="en-US" sz="3600">
              <a:solidFill>
                <a:schemeClr val="hlink"/>
              </a:solidFill>
              <a:sym typeface="Symbol" panose="05050102010706020507" pitchFamily="18" charset="2"/>
            </a:endParaRP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924800" cy="42672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/>
            </a:pPr>
            <a:r>
              <a:rPr lang="zh-CN" altLang="en-US"/>
              <a:t>品质相关</a:t>
            </a:r>
          </a:p>
          <a:p>
            <a:pPr marL="1219200" lvl="1" indent="-533400">
              <a:lnSpc>
                <a:spcPct val="90000"/>
              </a:lnSpc>
              <a:spcBef>
                <a:spcPct val="40000"/>
              </a:spcBef>
            </a:pPr>
            <a:r>
              <a:rPr lang="zh-CN" altLang="en-US"/>
              <a:t>对品质数据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</a:rPr>
              <a:t>分</a:t>
            </a:r>
            <a:r>
              <a:rPr lang="zh-CN" altLang="en-US"/>
              <a:t>类和顺序数据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r>
              <a:rPr lang="zh-CN" altLang="en-US"/>
              <a:t>之间相关程度的测度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/>
            </a:pPr>
            <a:r>
              <a:rPr lang="zh-CN" altLang="en-US"/>
              <a:t>列联表变量的相关属于品质相关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/>
            </a:pPr>
            <a:r>
              <a:rPr lang="zh-CN" altLang="en-US"/>
              <a:t>列联表相关测量的统计量主要有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 i="1">
                <a:sym typeface="Symbol" panose="05050102010706020507" pitchFamily="18" charset="2"/>
              </a:rPr>
              <a:t> </a:t>
            </a:r>
            <a:r>
              <a:rPr lang="zh-CN" altLang="en-US">
                <a:sym typeface="Symbol" panose="05050102010706020507" pitchFamily="18" charset="2"/>
              </a:rPr>
              <a:t>相关系数</a:t>
            </a:r>
            <a:endParaRPr lang="zh-CN" altLang="en-US"/>
          </a:p>
          <a:p>
            <a:pPr marL="1219200" lvl="1" indent="-533400">
              <a:lnSpc>
                <a:spcPct val="90000"/>
              </a:lnSpc>
            </a:pPr>
            <a:r>
              <a:rPr lang="zh-CN" altLang="en-US"/>
              <a:t>列联相关系数</a:t>
            </a:r>
          </a:p>
          <a:p>
            <a:pPr marL="1219200" lvl="1" indent="-533400">
              <a:lnSpc>
                <a:spcPct val="90000"/>
              </a:lnSpc>
            </a:pP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zh-CN" altLang="en-US"/>
              <a:t>相关系数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latin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(correlation coefficient)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343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ym typeface="Symbol" panose="05050102010706020507" pitchFamily="18" charset="2"/>
              </a:rPr>
              <a:t>测度</a:t>
            </a:r>
            <a:r>
              <a:rPr lang="en-US" altLang="zh-CN" sz="3000">
                <a:sym typeface="Symbol" panose="05050102010706020507" pitchFamily="18" charset="2"/>
              </a:rPr>
              <a:t>22</a:t>
            </a:r>
            <a:r>
              <a:rPr lang="zh-CN" altLang="en-US" sz="3000">
                <a:sym typeface="Symbol" panose="05050102010706020507" pitchFamily="18" charset="2"/>
              </a:rPr>
              <a:t>列联表中数据相关程度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ym typeface="Symbol" panose="05050102010706020507" pitchFamily="18" charset="2"/>
              </a:rPr>
              <a:t>对于</a:t>
            </a:r>
            <a:r>
              <a:rPr lang="en-US" altLang="zh-CN" sz="3000">
                <a:sym typeface="Symbol" panose="05050102010706020507" pitchFamily="18" charset="2"/>
              </a:rPr>
              <a:t>22 </a:t>
            </a:r>
            <a:r>
              <a:rPr lang="zh-CN" altLang="en-US" sz="3000">
                <a:sym typeface="Symbol" panose="05050102010706020507" pitchFamily="18" charset="2"/>
              </a:rPr>
              <a:t>列联表，</a:t>
            </a:r>
            <a:r>
              <a:rPr lang="zh-CN" altLang="en-US" sz="3000" i="1">
                <a:sym typeface="Symbol" panose="05050102010706020507" pitchFamily="18" charset="2"/>
              </a:rPr>
              <a:t></a:t>
            </a:r>
            <a:r>
              <a:rPr lang="zh-CN" altLang="en-US" sz="3000" baseline="30000">
                <a:sym typeface="Symbol" panose="05050102010706020507" pitchFamily="18" charset="2"/>
              </a:rPr>
              <a:t> </a:t>
            </a:r>
            <a:r>
              <a:rPr lang="zh-CN" altLang="en-US" sz="3000"/>
              <a:t>系数的值在</a:t>
            </a:r>
            <a:r>
              <a:rPr lang="en-US" altLang="zh-CN" sz="3000"/>
              <a:t>0</a:t>
            </a:r>
            <a:r>
              <a:rPr lang="zh-CN" altLang="en-US" sz="3000"/>
              <a:t>～</a:t>
            </a:r>
            <a:r>
              <a:rPr lang="en-US" altLang="zh-CN" sz="3000"/>
              <a:t>1</a:t>
            </a:r>
            <a:r>
              <a:rPr lang="zh-CN" altLang="en-US" sz="3000"/>
              <a:t>之间</a:t>
            </a:r>
            <a:endParaRPr lang="zh-CN" altLang="en-US" sz="3000">
              <a:sym typeface="Symbol" panose="05050102010706020507" pitchFamily="18" charset="2"/>
            </a:endParaRP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ym typeface="Symbol" panose="05050102010706020507" pitchFamily="18" charset="2"/>
              </a:rPr>
              <a:t> </a:t>
            </a:r>
            <a:r>
              <a:rPr lang="zh-CN" altLang="en-US" sz="3000" i="1">
                <a:sym typeface="Symbol" panose="05050102010706020507" pitchFamily="18" charset="2"/>
              </a:rPr>
              <a:t></a:t>
            </a:r>
            <a:r>
              <a:rPr lang="zh-CN" altLang="en-US" sz="3000" baseline="30000">
                <a:sym typeface="Symbol" panose="05050102010706020507" pitchFamily="18" charset="2"/>
              </a:rPr>
              <a:t> </a:t>
            </a:r>
            <a:r>
              <a:rPr lang="zh-CN" altLang="en-US" sz="3000"/>
              <a:t>相关系数</a:t>
            </a:r>
            <a:r>
              <a:rPr lang="zh-CN" altLang="en-US" sz="3000">
                <a:sym typeface="Symbol" panose="05050102010706020507" pitchFamily="18" charset="2"/>
              </a:rPr>
              <a:t>计算公式为</a:t>
            </a:r>
          </a:p>
        </p:txBody>
      </p:sp>
      <p:graphicFrame>
        <p:nvGraphicFramePr>
          <p:cNvPr id="227334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03338" y="3657600"/>
          <a:ext cx="6850062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6" name="Equation" r:id="rId4" imgW="2857320" imgH="787320" progId="Equation.3">
                  <p:embed/>
                </p:oleObj>
              </mc:Choice>
              <mc:Fallback>
                <p:oleObj name="Equation" r:id="rId4" imgW="2857320" imgH="78732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3657600"/>
                        <a:ext cx="6850062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latin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原理分析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2057400"/>
            <a:ext cx="4800600" cy="533400"/>
          </a:xfrm>
          <a:noFill/>
          <a:ln/>
        </p:spPr>
        <p:txBody>
          <a:bodyPr/>
          <a:lstStyle/>
          <a:p>
            <a:pPr marL="609600" indent="-609600" algn="ctr">
              <a:lnSpc>
                <a:spcPct val="90000"/>
              </a:lnSpc>
            </a:pPr>
            <a:r>
              <a:rPr lang="zh-CN" altLang="en-US" sz="3000" b="1">
                <a:latin typeface="Times New Roman" panose="02020603050405020304" pitchFamily="18" charset="0"/>
                <a:sym typeface="Symbol" panose="05050102010706020507" pitchFamily="18" charset="2"/>
              </a:rPr>
              <a:t>一个简化的 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22 </a:t>
            </a:r>
            <a:r>
              <a:rPr lang="zh-CN" altLang="en-US" sz="3000" b="1">
                <a:latin typeface="Times New Roman" panose="02020603050405020304" pitchFamily="18" charset="0"/>
                <a:sym typeface="Symbol" panose="05050102010706020507" pitchFamily="18" charset="2"/>
              </a:rPr>
              <a:t>列联表</a:t>
            </a:r>
          </a:p>
        </p:txBody>
      </p:sp>
      <p:graphicFrame>
        <p:nvGraphicFramePr>
          <p:cNvPr id="235564" name="Group 44"/>
          <p:cNvGraphicFramePr>
            <a:graphicFrameLocks noGrp="1"/>
          </p:cNvGraphicFramePr>
          <p:nvPr/>
        </p:nvGraphicFramePr>
        <p:xfrm>
          <a:off x="914400" y="2743200"/>
          <a:ext cx="7391400" cy="3124200"/>
        </p:xfrm>
        <a:graphic>
          <a:graphicData uri="http://schemas.openxmlformats.org/drawingml/2006/table">
            <a:tbl>
              <a:tblPr/>
              <a:tblGrid>
                <a:gridCol w="2103438"/>
                <a:gridCol w="1719262"/>
                <a:gridCol w="1700213"/>
                <a:gridCol w="1868487"/>
              </a:tblGrid>
              <a:tr h="56197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因素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因素 </a:t>
                      </a: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561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6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6EB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6EB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FFFFB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FFFFB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FFFFB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1" lang="en-US" altLang="zh-CN" sz="32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FFFFB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sym typeface="Symbol" panose="05050102010706020507" pitchFamily="18" charset="2"/>
              </a:rPr>
              <a:t>  </a:t>
            </a:r>
            <a:r>
              <a:rPr lang="zh-CN" altLang="en-US"/>
              <a:t>相关系数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原理分析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58200" cy="533400"/>
          </a:xfrm>
          <a:noFill/>
          <a:ln/>
        </p:spPr>
        <p:txBody>
          <a:bodyPr/>
          <a:lstStyle/>
          <a:p>
            <a:pPr marL="609600" indent="-60960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sym typeface="Symbol" panose="05050102010706020507" pitchFamily="18" charset="2"/>
              </a:rPr>
              <a:t>列联表中每个单元格的期望频数分别为</a:t>
            </a:r>
          </a:p>
        </p:txBody>
      </p:sp>
      <p:graphicFrame>
        <p:nvGraphicFramePr>
          <p:cNvPr id="24781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43000" y="2209800"/>
          <a:ext cx="647223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7" name="Equation" r:id="rId4" imgW="2869920" imgH="812520" progId="Equation.3">
                  <p:embed/>
                </p:oleObj>
              </mc:Choice>
              <mc:Fallback>
                <p:oleObj name="Equation" r:id="rId4" imgW="2869920" imgH="81252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647223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457200" y="3962400"/>
            <a:ext cx="8153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5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将各期望频数代入 </a:t>
            </a:r>
            <a:r>
              <a:rPr lang="zh-CN" altLang="en-US" sz="28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zh-CN" altLang="en-US" sz="28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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的计算公式得</a:t>
            </a:r>
          </a:p>
        </p:txBody>
      </p:sp>
      <p:graphicFrame>
        <p:nvGraphicFramePr>
          <p:cNvPr id="247814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43000" y="4419600"/>
          <a:ext cx="64770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8" name="Equation" r:id="rId6" imgW="3225600" imgH="914400" progId="Equation.3">
                  <p:embed/>
                </p:oleObj>
              </mc:Choice>
              <mc:Fallback>
                <p:oleObj name="Equation" r:id="rId6" imgW="3225600" imgH="9144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4770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7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7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build="p" autoUpdateAnimBg="0"/>
      <p:bldP spid="24781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sym typeface="Symbol" panose="05050102010706020507" pitchFamily="18" charset="2"/>
              </a:rPr>
              <a:t>  </a:t>
            </a:r>
            <a:r>
              <a:rPr lang="zh-CN" altLang="en-US"/>
              <a:t>相关系数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原理分析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01000" cy="685800"/>
          </a:xfrm>
          <a:noFill/>
          <a:ln/>
        </p:spPr>
        <p:txBody>
          <a:bodyPr/>
          <a:lstStyle/>
          <a:p>
            <a:pPr marL="609600" indent="-60960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sym typeface="Symbol" panose="05050102010706020507" pitchFamily="18" charset="2"/>
              </a:rPr>
              <a:t>将</a:t>
            </a:r>
            <a:r>
              <a:rPr lang="zh-CN" altLang="en-US" sz="2800" i="1">
                <a:sym typeface="Symbol" panose="05050102010706020507" pitchFamily="18" charset="2"/>
              </a:rPr>
              <a:t></a:t>
            </a:r>
            <a:r>
              <a:rPr lang="zh-CN" altLang="en-US" sz="2800" baseline="30000">
                <a:sym typeface="Symbol" panose="05050102010706020507" pitchFamily="18" charset="2"/>
              </a:rPr>
              <a:t></a:t>
            </a:r>
            <a:r>
              <a:rPr lang="zh-CN" altLang="en-US" sz="2800">
                <a:sym typeface="Symbol" panose="05050102010706020507" pitchFamily="18" charset="2"/>
              </a:rPr>
              <a:t>入</a:t>
            </a:r>
            <a:r>
              <a:rPr lang="zh-CN" altLang="en-US" sz="2800" i="1">
                <a:sym typeface="Symbol" panose="05050102010706020507" pitchFamily="18" charset="2"/>
              </a:rPr>
              <a:t></a:t>
            </a:r>
            <a:r>
              <a:rPr lang="zh-CN" altLang="en-US" sz="2800" baseline="30000">
                <a:sym typeface="Symbol" panose="05050102010706020507" pitchFamily="18" charset="2"/>
              </a:rPr>
              <a:t> </a:t>
            </a:r>
            <a:r>
              <a:rPr lang="zh-CN" altLang="en-US" sz="2800"/>
              <a:t>相关系数的计算公式得</a:t>
            </a:r>
          </a:p>
        </p:txBody>
      </p:sp>
      <p:graphicFrame>
        <p:nvGraphicFramePr>
          <p:cNvPr id="239623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19200" y="2286000"/>
          <a:ext cx="601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8" name="Equation" r:id="rId4" imgW="2565360" imgH="507960" progId="Equation.3">
                  <p:embed/>
                </p:oleObj>
              </mc:Choice>
              <mc:Fallback>
                <p:oleObj name="Equation" r:id="rId4" imgW="2565360" imgH="50796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60198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5" name="Rectangle 9"/>
          <p:cNvSpPr>
            <a:spLocks noChangeArrowheads="1"/>
          </p:cNvSpPr>
          <p:nvPr/>
        </p:nvSpPr>
        <p:spPr bwMode="auto">
          <a:xfrm>
            <a:off x="1066800" y="3657600"/>
            <a:ext cx="7543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5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</a:rPr>
              <a:t>ad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等于 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</a:rPr>
              <a:t>bc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， </a:t>
            </a:r>
            <a:r>
              <a:rPr lang="zh-CN" altLang="en-US" sz="26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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 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，表明变量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与 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之间独立</a:t>
            </a:r>
          </a:p>
          <a:p>
            <a:pPr algn="just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若 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，或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d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，意味着各观察频数全部落在对角线上，此时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  <a:sym typeface="Symbol" panose="05050102010706020507" pitchFamily="18" charset="2"/>
              </a:rPr>
              <a:t>|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=1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表明变量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与 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之间完全相关</a:t>
            </a:r>
            <a:endParaRPr lang="zh-CN" altLang="en-US" sz="2600" i="1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39626" name="Rectangle 10"/>
          <p:cNvSpPr>
            <a:spLocks noChangeArrowheads="1"/>
          </p:cNvSpPr>
          <p:nvPr/>
        </p:nvSpPr>
        <p:spPr bwMode="auto">
          <a:xfrm>
            <a:off x="633413" y="5257800"/>
            <a:ext cx="79009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列联表中变量的位置可以互换，</a:t>
            </a:r>
            <a:r>
              <a:rPr lang="zh-CN" altLang="en-US" sz="28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的符号没有实际意义，故取绝对值即可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9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9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9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9" grpId="0" build="p" autoUpdateAnimBg="0"/>
      <p:bldP spid="239625" grpId="0" build="p" autoUpdateAnimBg="0"/>
      <p:bldP spid="239626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列联</a:t>
            </a: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(coefficient of contingency)</a:t>
            </a:r>
          </a:p>
        </p:txBody>
      </p:sp>
      <p:graphicFrame>
        <p:nvGraphicFramePr>
          <p:cNvPr id="24166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14600" y="2971800"/>
          <a:ext cx="194786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2" name="Equation" r:id="rId4" imgW="863280" imgH="495000" progId="Equation.3">
                  <p:embed/>
                </p:oleObj>
              </mc:Choice>
              <mc:Fallback>
                <p:oleObj name="Equation" r:id="rId4" imgW="863280" imgH="4950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71800"/>
                        <a:ext cx="1947863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305800" cy="44196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ym typeface="Symbol" panose="05050102010706020507" pitchFamily="18" charset="2"/>
              </a:rPr>
              <a:t>用于测度大于</a:t>
            </a:r>
            <a:r>
              <a:rPr lang="en-US" altLang="zh-CN" sz="3000">
                <a:sym typeface="Symbol" panose="05050102010706020507" pitchFamily="18" charset="2"/>
              </a:rPr>
              <a:t>22</a:t>
            </a:r>
            <a:r>
              <a:rPr lang="zh-CN" altLang="en-US" sz="3000">
                <a:sym typeface="Symbol" panose="05050102010706020507" pitchFamily="18" charset="2"/>
              </a:rPr>
              <a:t>列联表中数据的相关程度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ym typeface="Symbol" panose="05050102010706020507" pitchFamily="18" charset="2"/>
              </a:rPr>
              <a:t>计算公式为</a:t>
            </a:r>
          </a:p>
        </p:txBody>
      </p:sp>
      <p:sp>
        <p:nvSpPr>
          <p:cNvPr id="241670" name="Rectangle 6"/>
          <p:cNvSpPr>
            <a:spLocks noChangeArrowheads="1"/>
          </p:cNvSpPr>
          <p:nvPr/>
        </p:nvSpPr>
        <p:spPr bwMode="auto">
          <a:xfrm>
            <a:off x="1143000" y="4114800"/>
            <a:ext cx="7239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5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的取值范围是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0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&lt;1</a:t>
            </a:r>
          </a:p>
          <a:p>
            <a:pPr algn="just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 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表明列联表中的两个变量独立</a:t>
            </a:r>
          </a:p>
          <a:p>
            <a:pPr algn="just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的数值大小取决于列联表的行数和列数，并随行数和列数的增大而增大</a:t>
            </a:r>
          </a:p>
          <a:p>
            <a:pPr algn="just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根据不同行和列的列联表计算的列联系数不便于比较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1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1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1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1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9" grpId="0" build="p" autoUpdateAnimBg="0"/>
      <p:bldP spid="241670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V </a:t>
            </a: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(V correlation coefficient)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458200" cy="44958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2800">
                <a:sym typeface="Symbol" panose="05050102010706020507" pitchFamily="18" charset="2"/>
              </a:rPr>
              <a:t>计算公式为</a:t>
            </a:r>
          </a:p>
        </p:txBody>
      </p:sp>
      <p:graphicFrame>
        <p:nvGraphicFramePr>
          <p:cNvPr id="24371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00163" y="2362200"/>
          <a:ext cx="6559550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19" name="Equation" r:id="rId4" imgW="2908080" imgH="711000" progId="Equation.3">
                  <p:embed/>
                </p:oleObj>
              </mc:Choice>
              <mc:Fallback>
                <p:oleObj name="Equation" r:id="rId4" imgW="2908080" imgH="7110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2362200"/>
                        <a:ext cx="6559550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17" name="Rectangle 5"/>
          <p:cNvSpPr>
            <a:spLocks noChangeArrowheads="1"/>
          </p:cNvSpPr>
          <p:nvPr/>
        </p:nvSpPr>
        <p:spPr bwMode="auto">
          <a:xfrm>
            <a:off x="457200" y="3962400"/>
            <a:ext cx="83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5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 startAt="2"/>
            </a:pP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V 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的取值范围是 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0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1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 startAt="2"/>
            </a:pP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V 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 0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表明列联表中的两个变量独立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 startAt="2"/>
            </a:pP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=1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表明列联表中的两个变量完全相关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 startAt="2"/>
            </a:pP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不同行和列的列联表计算的列联系数不便于比较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 startAt="2"/>
            </a:pP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当列联表中有一维为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min[(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-1),(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-1)]=1,</a:t>
            </a:r>
            <a:r>
              <a:rPr lang="zh-CN" altLang="en-US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此时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US" altLang="zh-CN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zh-CN" sz="28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  <p:bldP spid="24371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、</a:t>
            </a:r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、</a:t>
            </a:r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V </a:t>
            </a:r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的比较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2539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305800" cy="42672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ym typeface="Symbol" panose="05050102010706020507" pitchFamily="18" charset="2"/>
              </a:rPr>
              <a:t>同一个列联表，</a:t>
            </a:r>
            <a:r>
              <a:rPr lang="zh-CN" altLang="en-US" i="1">
                <a:sym typeface="Symbol" panose="05050102010706020507" pitchFamily="18" charset="2"/>
              </a:rPr>
              <a:t>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 i="1">
                <a:sym typeface="Symbol" panose="05050102010706020507" pitchFamily="18" charset="2"/>
              </a:rPr>
              <a:t>C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 i="1">
                <a:sym typeface="Symbol" panose="05050102010706020507" pitchFamily="18" charset="2"/>
              </a:rPr>
              <a:t>V </a:t>
            </a:r>
            <a:r>
              <a:rPr lang="zh-CN" altLang="en-US">
                <a:sym typeface="Symbol" panose="05050102010706020507" pitchFamily="18" charset="2"/>
              </a:rPr>
              <a:t>的结果会不同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ym typeface="Symbol" panose="05050102010706020507" pitchFamily="18" charset="2"/>
              </a:rPr>
              <a:t>不同的列联表，</a:t>
            </a:r>
            <a:r>
              <a:rPr lang="zh-CN" altLang="en-US" i="1">
                <a:sym typeface="Symbol" panose="05050102010706020507" pitchFamily="18" charset="2"/>
              </a:rPr>
              <a:t>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 i="1">
                <a:sym typeface="Symbol" panose="05050102010706020507" pitchFamily="18" charset="2"/>
              </a:rPr>
              <a:t>C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 i="1">
                <a:sym typeface="Symbol" panose="05050102010706020507" pitchFamily="18" charset="2"/>
              </a:rPr>
              <a:t>V </a:t>
            </a:r>
            <a:r>
              <a:rPr lang="zh-CN" altLang="en-US">
                <a:sym typeface="Symbol" panose="05050102010706020507" pitchFamily="18" charset="2"/>
              </a:rPr>
              <a:t>的结果也不同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ym typeface="Symbol" panose="05050102010706020507" pitchFamily="18" charset="2"/>
              </a:rPr>
              <a:t>在对不同列联表变量之间的相关程度进行比较时，不同列联表中的行与行、列与列的个数要相同，并且采用同一种系数</a:t>
            </a:r>
          </a:p>
          <a:p>
            <a:pPr marL="609600" indent="-609600" algn="just">
              <a:buFontTx/>
              <a:buAutoNum type="arabicPeriod"/>
            </a:pPr>
            <a:endParaRPr lang="en-US" altLang="zh-CN" i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3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3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3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3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3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3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sym typeface="Symbol" panose="05050102010706020507" pitchFamily="18" charset="2"/>
              </a:rPr>
              <a:t>列联表中的相关测量</a:t>
            </a:r>
            <a:r>
              <a:rPr lang="zh-CN" altLang="en-US">
                <a:latin typeface="Arial" panose="020B0604020202020204" pitchFamily="34" charset="0"/>
              </a:rPr>
              <a:t/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1907" name="Rectangle 3"/>
          <p:cNvSpPr>
            <a:spLocks noChangeArrowheads="1"/>
          </p:cNvSpPr>
          <p:nvPr/>
        </p:nvSpPr>
        <p:spPr bwMode="auto">
          <a:xfrm>
            <a:off x="533400" y="1828800"/>
            <a:ext cx="8077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【</a:t>
            </a:r>
            <a:r>
              <a:rPr lang="zh-CN" alt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例</a:t>
            </a:r>
            <a:r>
              <a:rPr lang="en-US" altLang="zh-CN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】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一种原料来自三个不同地区，原料质量被分成三个不同等级。从这批原料中随机抽取</a:t>
            </a:r>
            <a:r>
              <a:rPr lang="en-US" altLang="zh-CN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500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件进行检验，结果如下表。分别计算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系数、</a:t>
            </a:r>
            <a:r>
              <a:rPr lang="en-US" altLang="zh-CN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C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系数和</a:t>
            </a:r>
            <a:r>
              <a:rPr lang="en-US" altLang="zh-CN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V</a:t>
            </a:r>
            <a:r>
              <a:rPr lang="zh-CN" altLang="en-US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系数，并分析相关程度</a:t>
            </a:r>
            <a:endParaRPr lang="zh-CN" altLang="en-US">
              <a:solidFill>
                <a:srgbClr val="F0F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51908" name="Group 4"/>
          <p:cNvGraphicFramePr>
            <a:graphicFrameLocks noGrp="1"/>
          </p:cNvGraphicFramePr>
          <p:nvPr/>
        </p:nvGraphicFramePr>
        <p:xfrm>
          <a:off x="762000" y="3124200"/>
          <a:ext cx="7772400" cy="3124200"/>
        </p:xfrm>
        <a:graphic>
          <a:graphicData uri="http://schemas.openxmlformats.org/drawingml/2006/table">
            <a:tbl>
              <a:tblPr/>
              <a:tblGrid>
                <a:gridCol w="1736725"/>
                <a:gridCol w="1487488"/>
                <a:gridCol w="1489075"/>
                <a:gridCol w="1487487"/>
                <a:gridCol w="1571625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甲地区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乙地区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丙地区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CFEB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9292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/>
              <a:t>学习目标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001000" cy="4191000"/>
          </a:xfrm>
          <a:noFill/>
          <a:ln/>
        </p:spPr>
        <p:txBody>
          <a:bodyPr/>
          <a:lstStyle/>
          <a:p>
            <a:pPr marL="609600" indent="-609600">
              <a:spcBef>
                <a:spcPct val="40000"/>
              </a:spcBef>
            </a:pPr>
            <a:r>
              <a:rPr lang="en-US" altLang="zh-CN" b="1" dirty="0"/>
              <a:t>1.	</a:t>
            </a:r>
            <a:r>
              <a:rPr lang="zh-CN" altLang="en-US" b="1" dirty="0"/>
              <a:t>理解分类数据与</a:t>
            </a:r>
            <a:r>
              <a:rPr lang="en-US" altLang="zh-CN" b="1" dirty="0">
                <a:latin typeface="Symbol" panose="05050102010706020507" pitchFamily="18" charset="2"/>
              </a:rPr>
              <a:t>c</a:t>
            </a:r>
            <a:r>
              <a:rPr lang="en-US" altLang="zh-CN" b="1" baseline="30000" dirty="0"/>
              <a:t>2</a:t>
            </a:r>
            <a:r>
              <a:rPr lang="en-US" altLang="zh-CN" b="1" dirty="0"/>
              <a:t> </a:t>
            </a:r>
            <a:r>
              <a:rPr lang="zh-CN" altLang="en-US" b="1" dirty="0"/>
              <a:t>统计量</a:t>
            </a:r>
          </a:p>
          <a:p>
            <a:pPr marL="609600" indent="-609600">
              <a:spcBef>
                <a:spcPct val="40000"/>
              </a:spcBef>
              <a:buFontTx/>
              <a:buAutoNum type="arabicPeriod" startAt="2"/>
            </a:pPr>
            <a:r>
              <a:rPr lang="zh-CN" altLang="en-US" sz="3600" b="1" dirty="0"/>
              <a:t>掌握拟合优度检验及其应用</a:t>
            </a:r>
          </a:p>
          <a:p>
            <a:pPr marL="609600" indent="-609600">
              <a:spcBef>
                <a:spcPct val="40000"/>
              </a:spcBef>
              <a:buFontTx/>
              <a:buAutoNum type="arabicPeriod" startAt="2"/>
            </a:pPr>
            <a:r>
              <a:rPr lang="zh-CN" altLang="en-US" sz="3600" b="1" dirty="0"/>
              <a:t>掌握独立性检验及其</a:t>
            </a:r>
            <a:r>
              <a:rPr lang="zh-CN" altLang="en-US" sz="3600" b="1" dirty="0" smtClean="0"/>
              <a:t>应用</a:t>
            </a:r>
            <a:endParaRPr lang="en-US" altLang="zh-CN" sz="3600" b="1" dirty="0" smtClean="0"/>
          </a:p>
          <a:p>
            <a:pPr marL="609600" indent="-609600">
              <a:spcBef>
                <a:spcPct val="40000"/>
              </a:spcBef>
              <a:buFontTx/>
              <a:buAutoNum type="arabicPeriod" startAt="2"/>
            </a:pPr>
            <a:r>
              <a:rPr lang="zh-CN" altLang="en-US" sz="3600" b="1" dirty="0" smtClean="0"/>
              <a:t>列联表中的相关度量</a:t>
            </a:r>
            <a:endParaRPr lang="zh-CN" altLang="en-US" sz="3600" b="1" dirty="0"/>
          </a:p>
          <a:p>
            <a:pPr marL="609600" indent="-609600">
              <a:spcBef>
                <a:spcPct val="40000"/>
              </a:spcBef>
              <a:buFontTx/>
              <a:buAutoNum type="arabicPeriod" startAt="2"/>
            </a:pPr>
            <a:r>
              <a:rPr lang="zh-CN" altLang="en-US" sz="3600" b="1" dirty="0"/>
              <a:t>掌握测度列联表中的相关性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sym typeface="Symbol" panose="05050102010706020507" pitchFamily="18" charset="2"/>
              </a:rPr>
              <a:t>列联表中的相关测量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304800" y="1752600"/>
            <a:ext cx="7239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600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解：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已知</a:t>
            </a:r>
            <a:r>
              <a:rPr lang="en-US" altLang="zh-CN" sz="2600" i="1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=500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</a:t>
            </a:r>
            <a:r>
              <a:rPr lang="zh-CN" altLang="en-US" sz="2600" baseline="300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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＝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19.82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，列联表为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33</a:t>
            </a:r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1066800" y="5257800"/>
            <a:ext cx="7391400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F0F0F0"/>
              </a:buClr>
              <a:buFont typeface="Wingdings" panose="05000000000000000000" pitchFamily="2" charset="2"/>
              <a:buNone/>
            </a:pPr>
            <a:r>
              <a:rPr lang="zh-CN" altLang="en-US" sz="2600" b="1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结论：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三个系数均不高，表明产地和原料等级之 </a:t>
            </a:r>
          </a:p>
          <a:p>
            <a:pPr algn="just">
              <a:spcBef>
                <a:spcPct val="50000"/>
              </a:spcBef>
              <a:buClr>
                <a:srgbClr val="F0F0F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        间的相关程度不高</a:t>
            </a:r>
            <a:endParaRPr lang="zh-CN" altLang="en-US" sz="2600" baseline="-2500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249863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43000" y="2209800"/>
          <a:ext cx="34305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34" name="Equation" r:id="rId4" imgW="1765080" imgH="457200" progId="Equation.3">
                  <p:embed/>
                </p:oleObj>
              </mc:Choice>
              <mc:Fallback>
                <p:oleObj name="Equation" r:id="rId4" imgW="176508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343058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4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43000" y="3124200"/>
          <a:ext cx="5105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35" name="Equation" r:id="rId6" imgW="2361960" imgH="495000" progId="Equation.3">
                  <p:embed/>
                </p:oleObj>
              </mc:Choice>
              <mc:Fallback>
                <p:oleObj name="Equation" r:id="rId6" imgW="2361960" imgH="495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24200"/>
                        <a:ext cx="5105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5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1181100" y="4191000"/>
          <a:ext cx="57134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36" name="公式" r:id="rId8" imgW="2819160" imgH="482400" progId="Equation.3">
                  <p:embed/>
                </p:oleObj>
              </mc:Choice>
              <mc:Fallback>
                <p:oleObj name="公式" r:id="rId8" imgW="2819160" imgH="482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91000"/>
                        <a:ext cx="57134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009653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>
                <a:sym typeface="Symbol" panose="05050102010706020507" pitchFamily="18" charset="2"/>
              </a:rPr>
              <a:t>列联表中的相关测量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44824"/>
            <a:ext cx="7138184" cy="273630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924800" cy="4267200"/>
          </a:xfrm>
          <a:noFill/>
          <a:ln/>
        </p:spPr>
        <p:txBody>
          <a:bodyPr/>
          <a:lstStyle/>
          <a:p>
            <a:pPr marL="1219200" lvl="1" indent="-533400"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3200" b="1"/>
              <a:t>拟合优度检验</a:t>
            </a:r>
          </a:p>
          <a:p>
            <a:pPr marL="1219200" lvl="1" indent="-533400"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3200" b="1"/>
              <a:t>独立性检验</a:t>
            </a:r>
          </a:p>
          <a:p>
            <a:pPr marL="1219200" lvl="1" indent="-533400"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3200" b="1"/>
              <a:t>测度列联表中的相关性</a:t>
            </a:r>
          </a:p>
          <a:p>
            <a:pPr marL="1219200" lvl="1" indent="-533400"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endParaRPr lang="en-US" altLang="zh-CN" b="1"/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zh-CN" altLang="en-US" sz="6000" b="1"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158723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5" name="剪辑" r:id="rId5" imgW="3848040" imgH="5478120" progId="MS_ClipArt_Gallery.2">
                  <p:embed/>
                </p:oleObj>
              </mc:Choice>
              <mc:Fallback>
                <p:oleObj name="剪辑" r:id="rId5" imgW="3848040" imgH="547812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9.1</a:t>
            </a:r>
            <a:r>
              <a:rPr lang="en-US" altLang="zh-CN">
                <a:latin typeface="Arial" panose="020B0604020202020204" pitchFamily="34" charset="0"/>
              </a:rPr>
              <a:t>   </a:t>
            </a:r>
            <a:r>
              <a:rPr lang="zh-CN" altLang="en-US">
                <a:latin typeface="Arial" panose="020B0604020202020204" pitchFamily="34" charset="0"/>
              </a:rPr>
              <a:t>分类数据与列联表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620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/>
              <a:t>9.1.1  </a:t>
            </a:r>
            <a:r>
              <a:rPr lang="zh-CN" altLang="en-US" b="1"/>
              <a:t>分类数据</a:t>
            </a:r>
          </a:p>
          <a:p>
            <a:pPr algn="l"/>
            <a:r>
              <a:rPr lang="en-US" altLang="zh-CN" b="1"/>
              <a:t>9.1.2 </a:t>
            </a:r>
            <a:r>
              <a:rPr lang="en-US" altLang="zh-CN" b="1">
                <a:latin typeface="Symbol" panose="05050102010706020507" pitchFamily="18" charset="2"/>
              </a:rPr>
              <a:t>c</a:t>
            </a:r>
            <a:r>
              <a:rPr lang="en-US" altLang="zh-CN" b="1" baseline="30000"/>
              <a:t>2</a:t>
            </a:r>
            <a:r>
              <a:rPr lang="zh-CN" altLang="en-US" b="1"/>
              <a:t>统计量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/>
              <a:t>分类数据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143000"/>
          </a:xfrm>
          <a:noFill/>
          <a:ln/>
        </p:spPr>
        <p:txBody>
          <a:bodyPr/>
          <a:lstStyle/>
          <a:p>
            <a:r>
              <a:rPr lang="zh-CN" altLang="en-US"/>
              <a:t>分类数据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4958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分类变量的结果表现为类别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 sz="2600"/>
              <a:t>例如：性别 </a:t>
            </a:r>
            <a:r>
              <a:rPr lang="en-US" altLang="zh-CN" sz="2600">
                <a:latin typeface="Times New Roman" panose="02020603050405020304" pitchFamily="18" charset="0"/>
              </a:rPr>
              <a:t>(</a:t>
            </a:r>
            <a:r>
              <a:rPr lang="zh-CN" altLang="en-US" sz="2600"/>
              <a:t>男</a:t>
            </a:r>
            <a:r>
              <a:rPr lang="en-US" altLang="zh-CN" sz="2600"/>
              <a:t>, </a:t>
            </a:r>
            <a:r>
              <a:rPr lang="zh-CN" altLang="en-US" sz="2600"/>
              <a:t>女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各类别用符号或数字代码来测度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 sz="3000"/>
              <a:t>使用分类或顺序尺度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 sz="2600"/>
              <a:t>你吸烟吗</a:t>
            </a:r>
            <a:r>
              <a:rPr lang="en-US" altLang="zh-CN" sz="2600"/>
              <a:t>? </a:t>
            </a:r>
          </a:p>
          <a:p>
            <a:pPr marL="1543050" lvl="2" indent="-457200">
              <a:lnSpc>
                <a:spcPct val="90000"/>
              </a:lnSpc>
            </a:pPr>
            <a:r>
              <a:rPr lang="en-US" altLang="zh-CN" sz="2200"/>
              <a:t>1.</a:t>
            </a:r>
            <a:r>
              <a:rPr lang="zh-CN" altLang="en-US" sz="2200"/>
              <a:t>是；</a:t>
            </a:r>
            <a:r>
              <a:rPr lang="en-US" altLang="zh-CN" sz="2200"/>
              <a:t>2.</a:t>
            </a:r>
            <a:r>
              <a:rPr lang="zh-CN" altLang="en-US" sz="2200"/>
              <a:t>否</a:t>
            </a:r>
          </a:p>
          <a:p>
            <a:pPr marL="1219200" lvl="1" indent="-533400">
              <a:lnSpc>
                <a:spcPct val="90000"/>
              </a:lnSpc>
            </a:pPr>
            <a:r>
              <a:rPr lang="zh-CN" altLang="en-US" sz="2600"/>
              <a:t>你赞成还是反对这一改革方案</a:t>
            </a:r>
            <a:r>
              <a:rPr lang="en-US" altLang="zh-CN" sz="2600"/>
              <a:t>?</a:t>
            </a:r>
          </a:p>
          <a:p>
            <a:pPr marL="1543050" lvl="2" indent="-457200">
              <a:lnSpc>
                <a:spcPct val="90000"/>
              </a:lnSpc>
            </a:pPr>
            <a:r>
              <a:rPr lang="en-US" altLang="zh-CN" sz="2200"/>
              <a:t>1.</a:t>
            </a:r>
            <a:r>
              <a:rPr lang="zh-CN" altLang="en-US" sz="2200"/>
              <a:t>赞成；</a:t>
            </a:r>
            <a:r>
              <a:rPr lang="en-US" altLang="zh-CN" sz="2200"/>
              <a:t>2.</a:t>
            </a:r>
            <a:r>
              <a:rPr lang="zh-CN" altLang="en-US" sz="2200"/>
              <a:t>反对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AutoNum type="arabicPeriod" startAt="4"/>
            </a:pPr>
            <a:r>
              <a:rPr lang="zh-CN" altLang="en-US" sz="3000"/>
              <a:t>对分类数据的描述和分析通常使用列联表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AutoNum type="arabicPeriod" startAt="4"/>
            </a:pPr>
            <a:r>
              <a:rPr lang="zh-CN" altLang="en-US" sz="3000"/>
              <a:t>可使用</a:t>
            </a:r>
            <a:r>
              <a:rPr lang="zh-CN" altLang="en-US" sz="3000">
                <a:sym typeface="Symbol" panose="05050102010706020507" pitchFamily="18" charset="2"/>
              </a:rPr>
              <a:t></a:t>
            </a:r>
            <a:r>
              <a:rPr lang="zh-CN" altLang="en-US" sz="3000" baseline="30000">
                <a:sym typeface="Symbol" panose="05050102010706020507" pitchFamily="18" charset="2"/>
              </a:rPr>
              <a:t></a:t>
            </a:r>
            <a:r>
              <a:rPr lang="zh-CN" altLang="en-US" sz="3000">
                <a:latin typeface="Times New Roman" panose="02020603050405020304" pitchFamily="18" charset="0"/>
                <a:sym typeface="Symbol" panose="05050102010706020507" pitchFamily="18" charset="2"/>
              </a:rPr>
              <a:t>检验</a:t>
            </a:r>
            <a:endParaRPr lang="zh-CN" altLang="en-US" sz="3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en-US" altLang="zh-CN" sz="4400">
                <a:sym typeface="Symbol" panose="05050102010706020507" pitchFamily="18" charset="2"/>
              </a:rPr>
              <a:t></a:t>
            </a:r>
            <a:r>
              <a:rPr lang="en-US" altLang="zh-CN" sz="4400" baseline="30000">
                <a:sym typeface="Symbol" panose="05050102010706020507" pitchFamily="18" charset="2"/>
              </a:rPr>
              <a:t>  </a:t>
            </a:r>
            <a:r>
              <a:rPr lang="zh-CN" altLang="en-US" sz="4400"/>
              <a:t>统计量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>
                <a:sym typeface="Symbol" panose="05050102010706020507" pitchFamily="18" charset="2"/>
              </a:rPr>
              <a:t></a:t>
            </a:r>
            <a:r>
              <a:rPr lang="en-US" altLang="zh-CN" baseline="30000">
                <a:sym typeface="Symbol" panose="05050102010706020507" pitchFamily="18" charset="2"/>
              </a:rPr>
              <a:t> 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/>
              <a:t>统计量</a:t>
            </a:r>
            <a:endParaRPr lang="zh-CN" altLang="en-US" sz="3600">
              <a:solidFill>
                <a:schemeClr val="hlink"/>
              </a:solidFill>
            </a:endParaRP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844675"/>
            <a:ext cx="7921625" cy="1871663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2600">
                <a:sym typeface="Symbol" panose="05050102010706020507" pitchFamily="18" charset="2"/>
              </a:rPr>
              <a:t>用于检验分类变量拟合优度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2600">
                <a:sym typeface="Symbol" panose="05050102010706020507" pitchFamily="18" charset="2"/>
              </a:rPr>
              <a:t>计算公式为</a:t>
            </a:r>
          </a:p>
          <a:p>
            <a:pPr marL="1219200" lvl="1" indent="-533400" algn="just">
              <a:buFont typeface="Wingdings" panose="05000000000000000000" pitchFamily="2" charset="2"/>
              <a:buNone/>
            </a:pPr>
            <a:endParaRPr lang="en-US" altLang="zh-CN" sz="2600">
              <a:sym typeface="Symbol" panose="05050102010706020507" pitchFamily="18" charset="2"/>
            </a:endParaRPr>
          </a:p>
        </p:txBody>
      </p:sp>
      <p:graphicFrame>
        <p:nvGraphicFramePr>
          <p:cNvPr id="2734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619250" y="3068638"/>
          <a:ext cx="52578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14" name="Microsoft 公式 3.0" r:id="rId4" imgW="1219200" imgH="457200" progId="Equation.3">
                  <p:embed/>
                </p:oleObj>
              </mc:Choice>
              <mc:Fallback>
                <p:oleObj name="Microsoft 公式 3.0" r:id="rId4" imgW="1219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68638"/>
                        <a:ext cx="52578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>
                <a:sym typeface="Symbol" panose="05050102010706020507" pitchFamily="18" charset="2"/>
              </a:rPr>
              <a:t></a:t>
            </a:r>
            <a:r>
              <a:rPr lang="en-US" altLang="zh-CN" baseline="30000">
                <a:sym typeface="Symbol" panose="05050102010706020507" pitchFamily="18" charset="2"/>
              </a:rPr>
              <a:t> 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/>
              <a:t>统计量</a:t>
            </a:r>
            <a:endParaRPr lang="zh-CN" altLang="en-US" sz="3600">
              <a:solidFill>
                <a:schemeClr val="hlink"/>
              </a:solidFill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844675"/>
            <a:ext cx="7705725" cy="792163"/>
          </a:xfrm>
          <a:noFill/>
          <a:ln/>
        </p:spPr>
        <p:txBody>
          <a:bodyPr/>
          <a:lstStyle/>
          <a:p>
            <a:pPr marL="609600" indent="-609600" algn="just"/>
            <a:r>
              <a:rPr lang="zh-CN" altLang="en-US" sz="2800">
                <a:sym typeface="Symbol" panose="05050102010706020507" pitchFamily="18" charset="2"/>
              </a:rPr>
              <a:t>分布与自由度的关系 </a:t>
            </a:r>
          </a:p>
        </p:txBody>
      </p:sp>
      <p:pic>
        <p:nvPicPr>
          <p:cNvPr id="204861" name="Picture 61" descr="c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76103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diesin">
  <a:themeElements>
    <a:clrScheme name="">
      <a:dk1>
        <a:srgbClr val="000000"/>
      </a:dk1>
      <a:lt1>
        <a:srgbClr val="FFFFFF"/>
      </a:lt1>
      <a:dk2>
        <a:srgbClr val="0A578C"/>
      </a:dk2>
      <a:lt2>
        <a:srgbClr val="FAFD00"/>
      </a:lt2>
      <a:accent1>
        <a:srgbClr val="DC0081"/>
      </a:accent1>
      <a:accent2>
        <a:srgbClr val="00DFCA"/>
      </a:accent2>
      <a:accent3>
        <a:srgbClr val="AAB4C5"/>
      </a:accent3>
      <a:accent4>
        <a:srgbClr val="DADADA"/>
      </a:accent4>
      <a:accent5>
        <a:srgbClr val="EBAAC1"/>
      </a:accent5>
      <a:accent6>
        <a:srgbClr val="00CAB7"/>
      </a:accent6>
      <a:hlink>
        <a:srgbClr val="FE9B03"/>
      </a:hlink>
      <a:folHlink>
        <a:srgbClr val="E7B3D1"/>
      </a:folHlink>
    </a:clrScheme>
    <a:fontScheme name="mcdie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cdiesi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diesi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c:\powerpnt\template\sldshow\mcdiesin.ppt</Template>
  <TotalTime>1237</TotalTime>
  <Pages>75</Pages>
  <Words>1230</Words>
  <Application>Microsoft Office PowerPoint</Application>
  <PresentationFormat>全屏显示(4:3)</PresentationFormat>
  <Paragraphs>201</Paragraphs>
  <Slides>33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Symbol</vt:lpstr>
      <vt:lpstr>宋体</vt:lpstr>
      <vt:lpstr>黑体</vt:lpstr>
      <vt:lpstr>隶书</vt:lpstr>
      <vt:lpstr>Monotype Sorts</vt:lpstr>
      <vt:lpstr>Times New Roman</vt:lpstr>
      <vt:lpstr>Wingdings</vt:lpstr>
      <vt:lpstr>Book Antiqua</vt:lpstr>
      <vt:lpstr>mcdiesin</vt:lpstr>
      <vt:lpstr>Microsoft 公式 3.0</vt:lpstr>
      <vt:lpstr>Equation</vt:lpstr>
      <vt:lpstr>剪辑</vt:lpstr>
      <vt:lpstr>公式</vt:lpstr>
      <vt:lpstr>第 9 章   分类数据分析</vt:lpstr>
      <vt:lpstr>第 9 章   分类数据分析</vt:lpstr>
      <vt:lpstr>学习目标</vt:lpstr>
      <vt:lpstr>PowerPoint 演示文稿</vt:lpstr>
      <vt:lpstr>分类数据</vt:lpstr>
      <vt:lpstr>分类数据</vt:lpstr>
      <vt:lpstr>  统计量</vt:lpstr>
      <vt:lpstr>  统计量</vt:lpstr>
      <vt:lpstr>  统计量</vt:lpstr>
      <vt:lpstr>PowerPoint 演示文稿</vt:lpstr>
      <vt:lpstr>拟合优度检验 (例题分析)</vt:lpstr>
      <vt:lpstr>拟合优度检验 (例题分析)</vt:lpstr>
      <vt:lpstr>拟合优度检验 (例题分析)</vt:lpstr>
      <vt:lpstr>PowerPoint 演示文稿</vt:lpstr>
      <vt:lpstr>列联表 (contingency table)</vt:lpstr>
      <vt:lpstr>列联表的结构 (r  c 列联表的一般表示)</vt:lpstr>
      <vt:lpstr>独立性检验 (例题分析)</vt:lpstr>
      <vt:lpstr>独立性检验 (例题分析)</vt:lpstr>
      <vt:lpstr>独立性检验 (例题分析)</vt:lpstr>
      <vt:lpstr>PowerPoint 演示文稿</vt:lpstr>
      <vt:lpstr>列联表中的相关测量</vt:lpstr>
      <vt:lpstr>  相关系数 (correlation coefficient)</vt:lpstr>
      <vt:lpstr>  相关系数 (原理分析)</vt:lpstr>
      <vt:lpstr>  相关系数  (原理分析)</vt:lpstr>
      <vt:lpstr>  相关系数  (原理分析)</vt:lpstr>
      <vt:lpstr>列联相关系数 (coefficient of contingency)</vt:lpstr>
      <vt:lpstr>V 相关系数 (V correlation coefficient)</vt:lpstr>
      <vt:lpstr>、C、V 的比较</vt:lpstr>
      <vt:lpstr>列联表中的相关测量 (例题分析)</vt:lpstr>
      <vt:lpstr>列联表中的相关测量  (例题分析)</vt:lpstr>
      <vt:lpstr>列联表中的相关测量  (例题分析)</vt:lpstr>
      <vt:lpstr>本章小结</vt:lpstr>
      <vt:lpstr>PowerPoint 演示文稿</vt:lpstr>
    </vt:vector>
  </TitlesOfParts>
  <Company>_x0016__x0002__x000b_tѧͳ_x0006_ϵ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第九章  列联分析</dc:title>
  <dc:subject>统计学—PowerPoint</dc:subject>
  <dc:creator>贾俊平</dc:creator>
  <cp:keywords/>
  <dc:description/>
  <cp:lastModifiedBy>ThinkPad</cp:lastModifiedBy>
  <cp:revision>311</cp:revision>
  <cp:lastPrinted>1995-06-28T19:59:22Z</cp:lastPrinted>
  <dcterms:created xsi:type="dcterms:W3CDTF">1995-07-14T18:18:08Z</dcterms:created>
  <dcterms:modified xsi:type="dcterms:W3CDTF">2018-02-06T09:26:43Z</dcterms:modified>
</cp:coreProperties>
</file>